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0" r:id="rId4"/>
    <p:sldId id="264" r:id="rId5"/>
    <p:sldId id="272" r:id="rId6"/>
    <p:sldId id="273" r:id="rId7"/>
    <p:sldId id="267" r:id="rId8"/>
    <p:sldId id="265" r:id="rId9"/>
    <p:sldId id="275" r:id="rId10"/>
    <p:sldId id="274" r:id="rId11"/>
    <p:sldId id="284" r:id="rId12"/>
    <p:sldId id="285" r:id="rId13"/>
    <p:sldId id="286" r:id="rId14"/>
    <p:sldId id="260" r:id="rId15"/>
    <p:sldId id="263" r:id="rId16"/>
    <p:sldId id="262" r:id="rId17"/>
    <p:sldId id="296" r:id="rId18"/>
    <p:sldId id="291" r:id="rId19"/>
    <p:sldId id="293" r:id="rId20"/>
    <p:sldId id="279" r:id="rId21"/>
    <p:sldId id="287" r:id="rId22"/>
    <p:sldId id="288" r:id="rId23"/>
    <p:sldId id="289" r:id="rId24"/>
    <p:sldId id="283" r:id="rId25"/>
    <p:sldId id="297" r:id="rId26"/>
    <p:sldId id="294" r:id="rId27"/>
    <p:sldId id="280" r:id="rId28"/>
    <p:sldId id="266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" id="{3EE7AA0A-7A49-4E00-AF1B-D2367FA724AD}">
          <p14:sldIdLst>
            <p14:sldId id="256"/>
            <p14:sldId id="257"/>
            <p14:sldId id="270"/>
            <p14:sldId id="264"/>
            <p14:sldId id="272"/>
            <p14:sldId id="273"/>
            <p14:sldId id="267"/>
            <p14:sldId id="265"/>
          </p14:sldIdLst>
        </p14:section>
        <p14:section name="GraphSAGE" id="{2352726E-1D83-494B-A979-B49F19A8A126}">
          <p14:sldIdLst>
            <p14:sldId id="275"/>
            <p14:sldId id="274"/>
            <p14:sldId id="284"/>
            <p14:sldId id="285"/>
            <p14:sldId id="286"/>
          </p14:sldIdLst>
        </p14:section>
        <p14:section name="ClusterGCN" id="{CF085230-7DDE-40E6-8639-AC518ED97D8A}">
          <p14:sldIdLst>
            <p14:sldId id="260"/>
            <p14:sldId id="263"/>
            <p14:sldId id="262"/>
            <p14:sldId id="296"/>
            <p14:sldId id="291"/>
            <p14:sldId id="293"/>
          </p14:sldIdLst>
        </p14:section>
        <p14:section name="GraphSAINT" id="{CC59B788-BD41-4BB6-B9F5-0FB962FF0E50}">
          <p14:sldIdLst>
            <p14:sldId id="279"/>
            <p14:sldId id="287"/>
            <p14:sldId id="288"/>
            <p14:sldId id="289"/>
            <p14:sldId id="283"/>
            <p14:sldId id="297"/>
            <p14:sldId id="294"/>
          </p14:sldIdLst>
        </p14:section>
        <p14:section name="Evaluation-Thoughts" id="{E2AF0777-A130-4F22-A0E8-B373A832E27E}">
          <p14:sldIdLst>
            <p14:sldId id="280"/>
            <p14:sldId id="266"/>
          </p14:sldIdLst>
        </p14:section>
        <p14:section name="Backup Slides" id="{269514F9-B2EA-4299-B518-68FF0FB322A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558"/>
    <a:srgbClr val="25331E"/>
    <a:srgbClr val="6B2D0B"/>
    <a:srgbClr val="445437"/>
    <a:srgbClr val="F6AB00"/>
    <a:srgbClr val="502208"/>
    <a:srgbClr val="4B6251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7" autoAdjust="0"/>
    <p:restoredTop sz="85241" autoAdjust="0"/>
  </p:normalViewPr>
  <p:slideViewPr>
    <p:cSldViewPr snapToGrid="0">
      <p:cViewPr varScale="1">
        <p:scale>
          <a:sx n="55" d="100"/>
          <a:sy n="55" d="100"/>
        </p:scale>
        <p:origin x="132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8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24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92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135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5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47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1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4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700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4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94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15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519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41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40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533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42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02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7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2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2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84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5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5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44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84E1BF-8717-47B5-8EB4-980271E84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2021/7/1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3780AF-97D7-41F5-92BD-C6B3372F345E}"/>
              </a:ext>
            </a:extLst>
          </p:cNvPr>
          <p:cNvGrpSpPr/>
          <p:nvPr userDrawn="1"/>
        </p:nvGrpSpPr>
        <p:grpSpPr>
          <a:xfrm>
            <a:off x="162000" y="162900"/>
            <a:ext cx="8820000" cy="6167075"/>
            <a:chOff x="431514" y="174661"/>
            <a:chExt cx="8280971" cy="6155314"/>
          </a:xfrm>
        </p:grpSpPr>
        <p:sp>
          <p:nvSpPr>
            <p:cNvPr id="9" name="Google Shape;10;p2">
              <a:extLst>
                <a:ext uri="{FF2B5EF4-FFF2-40B4-BE49-F238E27FC236}">
                  <a16:creationId xmlns:a16="http://schemas.microsoft.com/office/drawing/2014/main" id="{611AA018-E6B6-45C7-A586-EB07C420C28F}"/>
                </a:ext>
              </a:extLst>
            </p:cNvPr>
            <p:cNvSpPr/>
            <p:nvPr/>
          </p:nvSpPr>
          <p:spPr>
            <a:xfrm>
              <a:off x="431514" y="760288"/>
              <a:ext cx="8280971" cy="5569687"/>
            </a:xfrm>
            <a:prstGeom prst="rect">
              <a:avLst/>
            </a:prstGeom>
            <a:noFill/>
            <a:ln w="25400" cap="flat" cmpd="sng">
              <a:solidFill>
                <a:srgbClr val="445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F466CA-25D4-473A-83E5-8C3212A5EB1C}"/>
                </a:ext>
              </a:extLst>
            </p:cNvPr>
            <p:cNvSpPr/>
            <p:nvPr/>
          </p:nvSpPr>
          <p:spPr>
            <a:xfrm>
              <a:off x="431514" y="174661"/>
              <a:ext cx="8280971" cy="585627"/>
            </a:xfrm>
            <a:prstGeom prst="rect">
              <a:avLst/>
            </a:prstGeom>
            <a:solidFill>
              <a:srgbClr val="445437"/>
            </a:solidFill>
            <a:ln w="25400">
              <a:solidFill>
                <a:srgbClr val="4454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Google Shape;835;p34">
            <a:extLst>
              <a:ext uri="{FF2B5EF4-FFF2-40B4-BE49-F238E27FC236}">
                <a16:creationId xmlns:a16="http://schemas.microsoft.com/office/drawing/2014/main" id="{1BB9BB11-D260-4656-B01B-D7BCD2E268E7}"/>
              </a:ext>
            </a:extLst>
          </p:cNvPr>
          <p:cNvGrpSpPr/>
          <p:nvPr userDrawn="1"/>
        </p:nvGrpSpPr>
        <p:grpSpPr>
          <a:xfrm>
            <a:off x="199071" y="314773"/>
            <a:ext cx="196346" cy="282999"/>
            <a:chOff x="5083925" y="2066350"/>
            <a:chExt cx="28825" cy="41550"/>
          </a:xfrm>
        </p:grpSpPr>
        <p:sp>
          <p:nvSpPr>
            <p:cNvPr id="18" name="Google Shape;836;p34">
              <a:extLst>
                <a:ext uri="{FF2B5EF4-FFF2-40B4-BE49-F238E27FC236}">
                  <a16:creationId xmlns:a16="http://schemas.microsoft.com/office/drawing/2014/main" id="{554CA59C-2E17-444E-A0E3-35F7F8B4B9C2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7;p34">
              <a:extLst>
                <a:ext uri="{FF2B5EF4-FFF2-40B4-BE49-F238E27FC236}">
                  <a16:creationId xmlns:a16="http://schemas.microsoft.com/office/drawing/2014/main" id="{FBA697B4-CDA7-4D9E-96BB-283CE572F984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3B55EE9-DF14-4C41-8B43-AC8DC1E4FE1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1" r="68184" b="524"/>
          <a:stretch/>
        </p:blipFill>
        <p:spPr>
          <a:xfrm>
            <a:off x="8420214" y="197528"/>
            <a:ext cx="5328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619BF-2071-496E-AFFB-A468B39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6" r:id="rId3"/>
    <p:sldLayoutId id="214748366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5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25CC5B-58EC-4783-9D8A-09811130BAED}"/>
              </a:ext>
            </a:extLst>
          </p:cNvPr>
          <p:cNvSpPr txBox="1"/>
          <p:nvPr/>
        </p:nvSpPr>
        <p:spPr>
          <a:xfrm>
            <a:off x="3174713" y="4496683"/>
            <a:ext cx="279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40">
                <a:solidFill>
                  <a:srgbClr val="4454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王宇晨</a:t>
            </a:r>
            <a:endParaRPr lang="en-US" altLang="zh-CN" sz="2000" spc="140">
              <a:solidFill>
                <a:srgbClr val="4454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20DB6-931A-4971-864C-28754D6D6087}"/>
              </a:ext>
            </a:extLst>
          </p:cNvPr>
          <p:cNvSpPr txBox="1"/>
          <p:nvPr/>
        </p:nvSpPr>
        <p:spPr>
          <a:xfrm>
            <a:off x="2559604" y="2164235"/>
            <a:ext cx="4024791" cy="68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>
                <a:solidFill>
                  <a:srgbClr val="445437"/>
                </a:solidFill>
                <a:ea typeface="微软雅黑" panose="020B0503020204020204" pitchFamily="34" charset="-122"/>
              </a:rPr>
              <a:t>概  览</a:t>
            </a:r>
            <a:endParaRPr lang="en-US" altLang="zh-CN" sz="3200" b="1">
              <a:solidFill>
                <a:srgbClr val="445437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D0401-5B3A-41D0-A03D-752232A06E8D}"/>
              </a:ext>
            </a:extLst>
          </p:cNvPr>
          <p:cNvSpPr txBox="1"/>
          <p:nvPr/>
        </p:nvSpPr>
        <p:spPr>
          <a:xfrm>
            <a:off x="929516" y="2845062"/>
            <a:ext cx="7284965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u="sng" spc="250">
                <a:solidFill>
                  <a:srgbClr val="6B2D0B"/>
                </a:solidFill>
                <a:ea typeface="微软雅黑" panose="020B0503020204020204" pitchFamily="34" charset="-122"/>
              </a:rPr>
              <a:t>可扩展</a:t>
            </a:r>
            <a:r>
              <a:rPr lang="zh-CN" altLang="en-US" sz="4000" b="1" spc="250">
                <a:solidFill>
                  <a:srgbClr val="6B2D0B"/>
                </a:solidFill>
                <a:ea typeface="微软雅黑" panose="020B0503020204020204" pitchFamily="34" charset="-122"/>
              </a:rPr>
              <a:t>图神经网络</a:t>
            </a:r>
            <a:endParaRPr lang="en-US" altLang="zh-CN" sz="4000" b="1" spc="250">
              <a:solidFill>
                <a:srgbClr val="6B2D0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407ED8-7652-4411-A428-820B42D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84E80C-7455-4753-A31B-F065C38C0472}"/>
              </a:ext>
            </a:extLst>
          </p:cNvPr>
          <p:cNvSpPr txBox="1"/>
          <p:nvPr/>
        </p:nvSpPr>
        <p:spPr>
          <a:xfrm>
            <a:off x="428281" y="199434"/>
            <a:ext cx="55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868F5-7C82-4E6F-A2AB-CEE69703751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采样策略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(GCN-based)</a:t>
            </a:r>
          </a:p>
        </p:txBody>
      </p:sp>
      <p:sp>
        <p:nvSpPr>
          <p:cNvPr id="221" name="页脚占位符 2">
            <a:extLst>
              <a:ext uri="{FF2B5EF4-FFF2-40B4-BE49-F238E27FC236}">
                <a16:creationId xmlns:a16="http://schemas.microsoft.com/office/drawing/2014/main" id="{BFD18FCA-624E-4365-A8EC-D56DBDBAE76B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Hanqing Zeng, et al. Accurate, efficient and scalable training of Graph Neural Networks[J]. JPDC, 2021.</a:t>
            </a:r>
          </a:p>
          <a:p>
            <a:pPr algn="l"/>
            <a:r>
              <a:rPr lang="en-US" altLang="zh-CN"/>
              <a:t>[2] Jie Chen, et al. FastGCN: Fast learning with graph convolutional networks via importance sampling. ICML 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9E1FAED1-CC9D-4C87-96C1-9DA33E423490}"/>
              </a:ext>
            </a:extLst>
          </p:cNvPr>
          <p:cNvGrpSpPr/>
          <p:nvPr/>
        </p:nvGrpSpPr>
        <p:grpSpPr>
          <a:xfrm>
            <a:off x="306839" y="1350157"/>
            <a:ext cx="8537329" cy="4893599"/>
            <a:chOff x="306839" y="1350157"/>
            <a:chExt cx="8537329" cy="4893599"/>
          </a:xfrm>
        </p:grpSpPr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15E399EC-C743-403F-AA2C-EA5DCE09AE0C}"/>
                </a:ext>
              </a:extLst>
            </p:cNvPr>
            <p:cNvGrpSpPr/>
            <p:nvPr/>
          </p:nvGrpSpPr>
          <p:grpSpPr>
            <a:xfrm>
              <a:off x="306839" y="1545191"/>
              <a:ext cx="2998174" cy="4277688"/>
              <a:chOff x="306839" y="1545191"/>
              <a:chExt cx="2998174" cy="427768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71EE913-EED4-43E3-B473-5F0EAFDF1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320" y="1545191"/>
                <a:ext cx="2917213" cy="1883809"/>
              </a:xfrm>
              <a:prstGeom prst="rect">
                <a:avLst/>
              </a:prstGeom>
            </p:spPr>
          </p:pic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57145578-6826-4E04-BFD9-AC6921EA61AC}"/>
                  </a:ext>
                </a:extLst>
              </p:cNvPr>
              <p:cNvGrpSpPr/>
              <p:nvPr/>
            </p:nvGrpSpPr>
            <p:grpSpPr>
              <a:xfrm>
                <a:off x="306839" y="3792454"/>
                <a:ext cx="2998174" cy="2030425"/>
                <a:chOff x="347320" y="4024682"/>
                <a:chExt cx="2998174" cy="2030425"/>
              </a:xfrm>
            </p:grpSpPr>
            <p:sp>
              <p:nvSpPr>
                <p:cNvPr id="11" name="圆角矩形 17">
                  <a:extLst>
                    <a:ext uri="{FF2B5EF4-FFF2-40B4-BE49-F238E27FC236}">
                      <a16:creationId xmlns:a16="http://schemas.microsoft.com/office/drawing/2014/main" id="{7A68B62E-0B94-4174-90BD-6857FD8AB3FC}"/>
                    </a:ext>
                  </a:extLst>
                </p:cNvPr>
                <p:cNvSpPr/>
                <p:nvPr/>
              </p:nvSpPr>
              <p:spPr>
                <a:xfrm>
                  <a:off x="602281" y="4747046"/>
                  <a:ext cx="2510380" cy="538111"/>
                </a:xfrm>
                <a:prstGeom prst="roundRect">
                  <a:avLst/>
                </a:prstGeom>
                <a:noFill/>
                <a:ln w="19050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" name="AutoShape 3">
                  <a:extLst>
                    <a:ext uri="{FF2B5EF4-FFF2-40B4-BE49-F238E27FC236}">
                      <a16:creationId xmlns:a16="http://schemas.microsoft.com/office/drawing/2014/main" id="{6152D2EE-11D4-4932-88C6-046BD099088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69925" y="4034207"/>
                  <a:ext cx="2374900" cy="1193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8C5DEB3-F34D-4AE7-A459-778387CDB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063" y="4024682"/>
                  <a:ext cx="436563" cy="436563"/>
                </a:xfrm>
                <a:custGeom>
                  <a:avLst/>
                  <a:gdLst>
                    <a:gd name="T0" fmla="*/ 373 w 454"/>
                    <a:gd name="T1" fmla="*/ 80 h 453"/>
                    <a:gd name="T2" fmla="*/ 373 w 454"/>
                    <a:gd name="T3" fmla="*/ 80 h 453"/>
                    <a:gd name="T4" fmla="*/ 373 w 454"/>
                    <a:gd name="T5" fmla="*/ 372 h 453"/>
                    <a:gd name="T6" fmla="*/ 81 w 454"/>
                    <a:gd name="T7" fmla="*/ 372 h 453"/>
                    <a:gd name="T8" fmla="*/ 81 w 454"/>
                    <a:gd name="T9" fmla="*/ 80 h 453"/>
                    <a:gd name="T10" fmla="*/ 373 w 454"/>
                    <a:gd name="T11" fmla="*/ 8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3">
                      <a:moveTo>
                        <a:pt x="373" y="80"/>
                      </a:moveTo>
                      <a:lnTo>
                        <a:pt x="373" y="80"/>
                      </a:lnTo>
                      <a:cubicBezTo>
                        <a:pt x="454" y="161"/>
                        <a:pt x="454" y="292"/>
                        <a:pt x="373" y="372"/>
                      </a:cubicBezTo>
                      <a:cubicBezTo>
                        <a:pt x="293" y="453"/>
                        <a:pt x="162" y="453"/>
                        <a:pt x="81" y="372"/>
                      </a:cubicBezTo>
                      <a:cubicBezTo>
                        <a:pt x="0" y="292"/>
                        <a:pt x="0" y="161"/>
                        <a:pt x="81" y="80"/>
                      </a:cubicBezTo>
                      <a:cubicBezTo>
                        <a:pt x="162" y="0"/>
                        <a:pt x="293" y="0"/>
                        <a:pt x="373" y="80"/>
                      </a:cubicBezTo>
                      <a:close/>
                    </a:path>
                  </a:pathLst>
                </a:custGeom>
                <a:solidFill>
                  <a:srgbClr val="8080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6">
                  <a:extLst>
                    <a:ext uri="{FF2B5EF4-FFF2-40B4-BE49-F238E27FC236}">
                      <a16:creationId xmlns:a16="http://schemas.microsoft.com/office/drawing/2014/main" id="{119F990D-6FBA-4A89-B39A-973731D40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063" y="4024682"/>
                  <a:ext cx="436563" cy="436563"/>
                </a:xfrm>
                <a:custGeom>
                  <a:avLst/>
                  <a:gdLst>
                    <a:gd name="T0" fmla="*/ 373 w 454"/>
                    <a:gd name="T1" fmla="*/ 80 h 453"/>
                    <a:gd name="T2" fmla="*/ 373 w 454"/>
                    <a:gd name="T3" fmla="*/ 80 h 453"/>
                    <a:gd name="T4" fmla="*/ 373 w 454"/>
                    <a:gd name="T5" fmla="*/ 372 h 453"/>
                    <a:gd name="T6" fmla="*/ 81 w 454"/>
                    <a:gd name="T7" fmla="*/ 372 h 453"/>
                    <a:gd name="T8" fmla="*/ 81 w 454"/>
                    <a:gd name="T9" fmla="*/ 80 h 453"/>
                    <a:gd name="T10" fmla="*/ 373 w 454"/>
                    <a:gd name="T11" fmla="*/ 8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3">
                      <a:moveTo>
                        <a:pt x="373" y="80"/>
                      </a:moveTo>
                      <a:lnTo>
                        <a:pt x="373" y="80"/>
                      </a:lnTo>
                      <a:cubicBezTo>
                        <a:pt x="454" y="161"/>
                        <a:pt x="454" y="292"/>
                        <a:pt x="373" y="372"/>
                      </a:cubicBezTo>
                      <a:cubicBezTo>
                        <a:pt x="293" y="453"/>
                        <a:pt x="162" y="453"/>
                        <a:pt x="81" y="372"/>
                      </a:cubicBezTo>
                      <a:cubicBezTo>
                        <a:pt x="0" y="292"/>
                        <a:pt x="0" y="161"/>
                        <a:pt x="81" y="80"/>
                      </a:cubicBezTo>
                      <a:cubicBezTo>
                        <a:pt x="162" y="0"/>
                        <a:pt x="293" y="0"/>
                        <a:pt x="373" y="8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9A905CD0-CC93-4AB9-9F0C-B024F854BF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93875" y="4170732"/>
                  <a:ext cx="134938" cy="146050"/>
                </a:xfrm>
                <a:custGeom>
                  <a:avLst/>
                  <a:gdLst>
                    <a:gd name="T0" fmla="*/ 44 w 141"/>
                    <a:gd name="T1" fmla="*/ 89 h 152"/>
                    <a:gd name="T2" fmla="*/ 44 w 141"/>
                    <a:gd name="T3" fmla="*/ 89 h 152"/>
                    <a:gd name="T4" fmla="*/ 70 w 141"/>
                    <a:gd name="T5" fmla="*/ 18 h 152"/>
                    <a:gd name="T6" fmla="*/ 70 w 141"/>
                    <a:gd name="T7" fmla="*/ 18 h 152"/>
                    <a:gd name="T8" fmla="*/ 95 w 141"/>
                    <a:gd name="T9" fmla="*/ 89 h 152"/>
                    <a:gd name="T10" fmla="*/ 44 w 141"/>
                    <a:gd name="T11" fmla="*/ 89 h 152"/>
                    <a:gd name="T12" fmla="*/ 59 w 141"/>
                    <a:gd name="T13" fmla="*/ 0 h 152"/>
                    <a:gd name="T14" fmla="*/ 59 w 141"/>
                    <a:gd name="T15" fmla="*/ 0 h 152"/>
                    <a:gd name="T16" fmla="*/ 0 w 141"/>
                    <a:gd name="T17" fmla="*/ 152 h 152"/>
                    <a:gd name="T18" fmla="*/ 21 w 141"/>
                    <a:gd name="T19" fmla="*/ 152 h 152"/>
                    <a:gd name="T20" fmla="*/ 38 w 141"/>
                    <a:gd name="T21" fmla="*/ 106 h 152"/>
                    <a:gd name="T22" fmla="*/ 102 w 141"/>
                    <a:gd name="T23" fmla="*/ 106 h 152"/>
                    <a:gd name="T24" fmla="*/ 118 w 141"/>
                    <a:gd name="T25" fmla="*/ 152 h 152"/>
                    <a:gd name="T26" fmla="*/ 141 w 141"/>
                    <a:gd name="T27" fmla="*/ 152 h 152"/>
                    <a:gd name="T28" fmla="*/ 81 w 141"/>
                    <a:gd name="T29" fmla="*/ 0 h 152"/>
                    <a:gd name="T30" fmla="*/ 59 w 141"/>
                    <a:gd name="T3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1" h="152">
                      <a:moveTo>
                        <a:pt x="44" y="89"/>
                      </a:moveTo>
                      <a:lnTo>
                        <a:pt x="44" y="89"/>
                      </a:lnTo>
                      <a:lnTo>
                        <a:pt x="70" y="18"/>
                      </a:lnTo>
                      <a:lnTo>
                        <a:pt x="70" y="18"/>
                      </a:lnTo>
                      <a:lnTo>
                        <a:pt x="95" y="89"/>
                      </a:lnTo>
                      <a:lnTo>
                        <a:pt x="44" y="89"/>
                      </a:lnTo>
                      <a:close/>
                      <a:moveTo>
                        <a:pt x="59" y="0"/>
                      </a:moveTo>
                      <a:lnTo>
                        <a:pt x="59" y="0"/>
                      </a:lnTo>
                      <a:lnTo>
                        <a:pt x="0" y="152"/>
                      </a:lnTo>
                      <a:lnTo>
                        <a:pt x="21" y="152"/>
                      </a:lnTo>
                      <a:lnTo>
                        <a:pt x="38" y="106"/>
                      </a:lnTo>
                      <a:lnTo>
                        <a:pt x="102" y="106"/>
                      </a:lnTo>
                      <a:lnTo>
                        <a:pt x="118" y="152"/>
                      </a:lnTo>
                      <a:lnTo>
                        <a:pt x="141" y="152"/>
                      </a:lnTo>
                      <a:lnTo>
                        <a:pt x="81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8">
                  <a:extLst>
                    <a:ext uri="{FF2B5EF4-FFF2-40B4-BE49-F238E27FC236}">
                      <a16:creationId xmlns:a16="http://schemas.microsoft.com/office/drawing/2014/main" id="{D092EA9B-8406-4DAE-AA40-93FEBAD96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850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2" y="454"/>
                        <a:pt x="161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1" y="0"/>
                        <a:pt x="292" y="0"/>
                        <a:pt x="373" y="81"/>
                      </a:cubicBezTo>
                      <a:close/>
                    </a:path>
                  </a:pathLst>
                </a:custGeom>
                <a:solidFill>
                  <a:srgbClr val="BFFFB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6A8245EA-0F8B-46E9-9FF6-1F8A707DA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850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2" y="454"/>
                        <a:pt x="161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1" y="0"/>
                        <a:pt x="292" y="0"/>
                        <a:pt x="373" y="81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27ABB7F2-7AD3-463B-887C-492C9E879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9475" y="4948607"/>
                  <a:ext cx="95250" cy="146050"/>
                </a:xfrm>
                <a:custGeom>
                  <a:avLst/>
                  <a:gdLst>
                    <a:gd name="T0" fmla="*/ 0 w 100"/>
                    <a:gd name="T1" fmla="*/ 0 h 152"/>
                    <a:gd name="T2" fmla="*/ 0 w 100"/>
                    <a:gd name="T3" fmla="*/ 0 h 152"/>
                    <a:gd name="T4" fmla="*/ 0 w 100"/>
                    <a:gd name="T5" fmla="*/ 152 h 152"/>
                    <a:gd name="T6" fmla="*/ 20 w 100"/>
                    <a:gd name="T7" fmla="*/ 152 h 152"/>
                    <a:gd name="T8" fmla="*/ 20 w 100"/>
                    <a:gd name="T9" fmla="*/ 83 h 152"/>
                    <a:gd name="T10" fmla="*/ 90 w 100"/>
                    <a:gd name="T11" fmla="*/ 83 h 152"/>
                    <a:gd name="T12" fmla="*/ 90 w 100"/>
                    <a:gd name="T13" fmla="*/ 66 h 152"/>
                    <a:gd name="T14" fmla="*/ 20 w 100"/>
                    <a:gd name="T15" fmla="*/ 66 h 152"/>
                    <a:gd name="T16" fmla="*/ 20 w 100"/>
                    <a:gd name="T17" fmla="*/ 17 h 152"/>
                    <a:gd name="T18" fmla="*/ 100 w 100"/>
                    <a:gd name="T19" fmla="*/ 17 h 152"/>
                    <a:gd name="T20" fmla="*/ 100 w 100"/>
                    <a:gd name="T21" fmla="*/ 0 h 152"/>
                    <a:gd name="T22" fmla="*/ 0 w 100"/>
                    <a:gd name="T2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0" h="1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52"/>
                      </a:lnTo>
                      <a:lnTo>
                        <a:pt x="20" y="152"/>
                      </a:lnTo>
                      <a:lnTo>
                        <a:pt x="20" y="83"/>
                      </a:lnTo>
                      <a:lnTo>
                        <a:pt x="90" y="83"/>
                      </a:lnTo>
                      <a:lnTo>
                        <a:pt x="90" y="66"/>
                      </a:lnTo>
                      <a:lnTo>
                        <a:pt x="20" y="66"/>
                      </a:lnTo>
                      <a:lnTo>
                        <a:pt x="20" y="17"/>
                      </a:lnTo>
                      <a:lnTo>
                        <a:pt x="100" y="17"/>
                      </a:lnTo>
                      <a:lnTo>
                        <a:pt x="1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1">
                  <a:extLst>
                    <a:ext uri="{FF2B5EF4-FFF2-40B4-BE49-F238E27FC236}">
                      <a16:creationId xmlns:a16="http://schemas.microsoft.com/office/drawing/2014/main" id="{DF760B46-0659-49E0-B747-C419FB6A5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750" y="4800970"/>
                  <a:ext cx="433388" cy="438150"/>
                </a:xfrm>
                <a:custGeom>
                  <a:avLst/>
                  <a:gdLst>
                    <a:gd name="T0" fmla="*/ 372 w 453"/>
                    <a:gd name="T1" fmla="*/ 81 h 454"/>
                    <a:gd name="T2" fmla="*/ 372 w 453"/>
                    <a:gd name="T3" fmla="*/ 81 h 454"/>
                    <a:gd name="T4" fmla="*/ 372 w 453"/>
                    <a:gd name="T5" fmla="*/ 373 h 454"/>
                    <a:gd name="T6" fmla="*/ 80 w 453"/>
                    <a:gd name="T7" fmla="*/ 373 h 454"/>
                    <a:gd name="T8" fmla="*/ 80 w 453"/>
                    <a:gd name="T9" fmla="*/ 81 h 454"/>
                    <a:gd name="T10" fmla="*/ 372 w 453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3" h="454">
                      <a:moveTo>
                        <a:pt x="372" y="81"/>
                      </a:moveTo>
                      <a:lnTo>
                        <a:pt x="372" y="81"/>
                      </a:lnTo>
                      <a:cubicBezTo>
                        <a:pt x="453" y="162"/>
                        <a:pt x="453" y="293"/>
                        <a:pt x="372" y="373"/>
                      </a:cubicBezTo>
                      <a:cubicBezTo>
                        <a:pt x="291" y="454"/>
                        <a:pt x="160" y="454"/>
                        <a:pt x="80" y="373"/>
                      </a:cubicBezTo>
                      <a:cubicBezTo>
                        <a:pt x="0" y="293"/>
                        <a:pt x="0" y="162"/>
                        <a:pt x="80" y="81"/>
                      </a:cubicBezTo>
                      <a:cubicBezTo>
                        <a:pt x="160" y="0"/>
                        <a:pt x="291" y="0"/>
                        <a:pt x="372" y="8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2">
                  <a:extLst>
                    <a:ext uri="{FF2B5EF4-FFF2-40B4-BE49-F238E27FC236}">
                      <a16:creationId xmlns:a16="http://schemas.microsoft.com/office/drawing/2014/main" id="{061D2F84-4B12-42FF-AA90-CC07C4A4A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750" y="4800970"/>
                  <a:ext cx="433388" cy="438150"/>
                </a:xfrm>
                <a:custGeom>
                  <a:avLst/>
                  <a:gdLst>
                    <a:gd name="T0" fmla="*/ 372 w 453"/>
                    <a:gd name="T1" fmla="*/ 81 h 454"/>
                    <a:gd name="T2" fmla="*/ 372 w 453"/>
                    <a:gd name="T3" fmla="*/ 81 h 454"/>
                    <a:gd name="T4" fmla="*/ 372 w 453"/>
                    <a:gd name="T5" fmla="*/ 373 h 454"/>
                    <a:gd name="T6" fmla="*/ 80 w 453"/>
                    <a:gd name="T7" fmla="*/ 373 h 454"/>
                    <a:gd name="T8" fmla="*/ 80 w 453"/>
                    <a:gd name="T9" fmla="*/ 81 h 454"/>
                    <a:gd name="T10" fmla="*/ 372 w 453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3" h="454">
                      <a:moveTo>
                        <a:pt x="372" y="81"/>
                      </a:moveTo>
                      <a:lnTo>
                        <a:pt x="372" y="81"/>
                      </a:lnTo>
                      <a:cubicBezTo>
                        <a:pt x="453" y="162"/>
                        <a:pt x="453" y="293"/>
                        <a:pt x="372" y="373"/>
                      </a:cubicBezTo>
                      <a:cubicBezTo>
                        <a:pt x="291" y="454"/>
                        <a:pt x="160" y="454"/>
                        <a:pt x="80" y="373"/>
                      </a:cubicBezTo>
                      <a:cubicBezTo>
                        <a:pt x="0" y="293"/>
                        <a:pt x="0" y="162"/>
                        <a:pt x="80" y="81"/>
                      </a:cubicBezTo>
                      <a:cubicBezTo>
                        <a:pt x="160" y="0"/>
                        <a:pt x="291" y="0"/>
                        <a:pt x="372" y="81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A4908E37-8B18-49B6-A62B-DC2E737D7F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088" y="4948607"/>
                  <a:ext cx="120650" cy="146050"/>
                </a:xfrm>
                <a:custGeom>
                  <a:avLst/>
                  <a:gdLst>
                    <a:gd name="T0" fmla="*/ 21 w 126"/>
                    <a:gd name="T1" fmla="*/ 135 h 152"/>
                    <a:gd name="T2" fmla="*/ 21 w 126"/>
                    <a:gd name="T3" fmla="*/ 135 h 152"/>
                    <a:gd name="T4" fmla="*/ 21 w 126"/>
                    <a:gd name="T5" fmla="*/ 17 h 152"/>
                    <a:gd name="T6" fmla="*/ 55 w 126"/>
                    <a:gd name="T7" fmla="*/ 17 h 152"/>
                    <a:gd name="T8" fmla="*/ 78 w 126"/>
                    <a:gd name="T9" fmla="*/ 21 h 152"/>
                    <a:gd name="T10" fmla="*/ 94 w 126"/>
                    <a:gd name="T11" fmla="*/ 33 h 152"/>
                    <a:gd name="T12" fmla="*/ 103 w 126"/>
                    <a:gd name="T13" fmla="*/ 51 h 152"/>
                    <a:gd name="T14" fmla="*/ 105 w 126"/>
                    <a:gd name="T15" fmla="*/ 75 h 152"/>
                    <a:gd name="T16" fmla="*/ 102 w 126"/>
                    <a:gd name="T17" fmla="*/ 99 h 152"/>
                    <a:gd name="T18" fmla="*/ 95 w 126"/>
                    <a:gd name="T19" fmla="*/ 116 h 152"/>
                    <a:gd name="T20" fmla="*/ 85 w 126"/>
                    <a:gd name="T21" fmla="*/ 126 h 152"/>
                    <a:gd name="T22" fmla="*/ 74 w 126"/>
                    <a:gd name="T23" fmla="*/ 132 h 152"/>
                    <a:gd name="T24" fmla="*/ 63 w 126"/>
                    <a:gd name="T25" fmla="*/ 135 h 152"/>
                    <a:gd name="T26" fmla="*/ 54 w 126"/>
                    <a:gd name="T27" fmla="*/ 135 h 152"/>
                    <a:gd name="T28" fmla="*/ 21 w 126"/>
                    <a:gd name="T29" fmla="*/ 135 h 152"/>
                    <a:gd name="T30" fmla="*/ 0 w 126"/>
                    <a:gd name="T31" fmla="*/ 0 h 152"/>
                    <a:gd name="T32" fmla="*/ 0 w 126"/>
                    <a:gd name="T33" fmla="*/ 0 h 152"/>
                    <a:gd name="T34" fmla="*/ 0 w 126"/>
                    <a:gd name="T35" fmla="*/ 152 h 152"/>
                    <a:gd name="T36" fmla="*/ 52 w 126"/>
                    <a:gd name="T37" fmla="*/ 152 h 152"/>
                    <a:gd name="T38" fmla="*/ 85 w 126"/>
                    <a:gd name="T39" fmla="*/ 147 h 152"/>
                    <a:gd name="T40" fmla="*/ 108 w 126"/>
                    <a:gd name="T41" fmla="*/ 132 h 152"/>
                    <a:gd name="T42" fmla="*/ 121 w 126"/>
                    <a:gd name="T43" fmla="*/ 107 h 152"/>
                    <a:gd name="T44" fmla="*/ 126 w 126"/>
                    <a:gd name="T45" fmla="*/ 73 h 152"/>
                    <a:gd name="T46" fmla="*/ 107 w 126"/>
                    <a:gd name="T47" fmla="*/ 18 h 152"/>
                    <a:gd name="T48" fmla="*/ 52 w 126"/>
                    <a:gd name="T49" fmla="*/ 0 h 152"/>
                    <a:gd name="T50" fmla="*/ 0 w 126"/>
                    <a:gd name="T5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6" h="152">
                      <a:moveTo>
                        <a:pt x="21" y="135"/>
                      </a:moveTo>
                      <a:lnTo>
                        <a:pt x="21" y="135"/>
                      </a:lnTo>
                      <a:lnTo>
                        <a:pt x="21" y="17"/>
                      </a:lnTo>
                      <a:lnTo>
                        <a:pt x="55" y="17"/>
                      </a:lnTo>
                      <a:cubicBezTo>
                        <a:pt x="64" y="17"/>
                        <a:pt x="72" y="19"/>
                        <a:pt x="78" y="21"/>
                      </a:cubicBezTo>
                      <a:cubicBezTo>
                        <a:pt x="85" y="24"/>
                        <a:pt x="90" y="28"/>
                        <a:pt x="94" y="33"/>
                      </a:cubicBezTo>
                      <a:cubicBezTo>
                        <a:pt x="98" y="38"/>
                        <a:pt x="101" y="44"/>
                        <a:pt x="103" y="51"/>
                      </a:cubicBezTo>
                      <a:cubicBezTo>
                        <a:pt x="104" y="58"/>
                        <a:pt x="105" y="66"/>
                        <a:pt x="105" y="75"/>
                      </a:cubicBezTo>
                      <a:cubicBezTo>
                        <a:pt x="105" y="85"/>
                        <a:pt x="104" y="93"/>
                        <a:pt x="102" y="99"/>
                      </a:cubicBezTo>
                      <a:cubicBezTo>
                        <a:pt x="101" y="106"/>
                        <a:pt x="98" y="112"/>
                        <a:pt x="95" y="116"/>
                      </a:cubicBezTo>
                      <a:cubicBezTo>
                        <a:pt x="92" y="120"/>
                        <a:pt x="89" y="124"/>
                        <a:pt x="85" y="126"/>
                      </a:cubicBezTo>
                      <a:cubicBezTo>
                        <a:pt x="81" y="129"/>
                        <a:pt x="77" y="131"/>
                        <a:pt x="74" y="132"/>
                      </a:cubicBezTo>
                      <a:cubicBezTo>
                        <a:pt x="70" y="134"/>
                        <a:pt x="66" y="134"/>
                        <a:pt x="63" y="135"/>
                      </a:cubicBezTo>
                      <a:cubicBezTo>
                        <a:pt x="59" y="135"/>
                        <a:pt x="56" y="135"/>
                        <a:pt x="54" y="135"/>
                      </a:cubicBezTo>
                      <a:lnTo>
                        <a:pt x="21" y="135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52"/>
                      </a:lnTo>
                      <a:lnTo>
                        <a:pt x="52" y="152"/>
                      </a:lnTo>
                      <a:cubicBezTo>
                        <a:pt x="65" y="152"/>
                        <a:pt x="76" y="151"/>
                        <a:pt x="85" y="147"/>
                      </a:cubicBezTo>
                      <a:cubicBezTo>
                        <a:pt x="95" y="143"/>
                        <a:pt x="102" y="138"/>
                        <a:pt x="108" y="132"/>
                      </a:cubicBezTo>
                      <a:cubicBezTo>
                        <a:pt x="114" y="125"/>
                        <a:pt x="118" y="117"/>
                        <a:pt x="121" y="107"/>
                      </a:cubicBezTo>
                      <a:cubicBezTo>
                        <a:pt x="124" y="97"/>
                        <a:pt x="126" y="85"/>
                        <a:pt x="126" y="73"/>
                      </a:cubicBezTo>
                      <a:cubicBezTo>
                        <a:pt x="126" y="48"/>
                        <a:pt x="119" y="30"/>
                        <a:pt x="107" y="18"/>
                      </a:cubicBezTo>
                      <a:cubicBezTo>
                        <a:pt x="94" y="6"/>
                        <a:pt x="76" y="0"/>
                        <a:pt x="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FF668097-17EB-4D40-B6AB-82466C992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9213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3" y="454"/>
                        <a:pt x="162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2" y="0"/>
                        <a:pt x="293" y="0"/>
                        <a:pt x="373" y="81"/>
                      </a:cubicBezTo>
                      <a:close/>
                    </a:path>
                  </a:pathLst>
                </a:custGeom>
                <a:solidFill>
                  <a:srgbClr val="BFFFB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26D67216-15E2-4340-9429-5C1A5B369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9213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3" y="454"/>
                        <a:pt x="162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2" y="0"/>
                        <a:pt x="293" y="0"/>
                        <a:pt x="373" y="81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BC14ACF4-7573-4F5C-8E81-32E03A95A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0663" y="4948607"/>
                  <a:ext cx="101600" cy="146050"/>
                </a:xfrm>
                <a:custGeom>
                  <a:avLst/>
                  <a:gdLst>
                    <a:gd name="T0" fmla="*/ 0 w 105"/>
                    <a:gd name="T1" fmla="*/ 0 h 152"/>
                    <a:gd name="T2" fmla="*/ 0 w 105"/>
                    <a:gd name="T3" fmla="*/ 0 h 152"/>
                    <a:gd name="T4" fmla="*/ 0 w 105"/>
                    <a:gd name="T5" fmla="*/ 152 h 152"/>
                    <a:gd name="T6" fmla="*/ 105 w 105"/>
                    <a:gd name="T7" fmla="*/ 152 h 152"/>
                    <a:gd name="T8" fmla="*/ 105 w 105"/>
                    <a:gd name="T9" fmla="*/ 135 h 152"/>
                    <a:gd name="T10" fmla="*/ 20 w 105"/>
                    <a:gd name="T11" fmla="*/ 135 h 152"/>
                    <a:gd name="T12" fmla="*/ 20 w 105"/>
                    <a:gd name="T13" fmla="*/ 83 h 152"/>
                    <a:gd name="T14" fmla="*/ 99 w 105"/>
                    <a:gd name="T15" fmla="*/ 83 h 152"/>
                    <a:gd name="T16" fmla="*/ 99 w 105"/>
                    <a:gd name="T17" fmla="*/ 66 h 152"/>
                    <a:gd name="T18" fmla="*/ 20 w 105"/>
                    <a:gd name="T19" fmla="*/ 66 h 152"/>
                    <a:gd name="T20" fmla="*/ 20 w 105"/>
                    <a:gd name="T21" fmla="*/ 17 h 152"/>
                    <a:gd name="T22" fmla="*/ 105 w 105"/>
                    <a:gd name="T23" fmla="*/ 17 h 152"/>
                    <a:gd name="T24" fmla="*/ 105 w 105"/>
                    <a:gd name="T25" fmla="*/ 0 h 152"/>
                    <a:gd name="T26" fmla="*/ 0 w 105"/>
                    <a:gd name="T27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" h="1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52"/>
                      </a:lnTo>
                      <a:lnTo>
                        <a:pt x="105" y="152"/>
                      </a:lnTo>
                      <a:lnTo>
                        <a:pt x="105" y="135"/>
                      </a:lnTo>
                      <a:lnTo>
                        <a:pt x="20" y="135"/>
                      </a:lnTo>
                      <a:lnTo>
                        <a:pt x="20" y="83"/>
                      </a:lnTo>
                      <a:lnTo>
                        <a:pt x="99" y="83"/>
                      </a:lnTo>
                      <a:lnTo>
                        <a:pt x="99" y="66"/>
                      </a:lnTo>
                      <a:lnTo>
                        <a:pt x="20" y="66"/>
                      </a:lnTo>
                      <a:lnTo>
                        <a:pt x="20" y="17"/>
                      </a:lnTo>
                      <a:lnTo>
                        <a:pt x="105" y="17"/>
                      </a:lnTo>
                      <a:lnTo>
                        <a:pt x="1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3DF56F3C-E2D7-48DF-8DFE-3E534AB8A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0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3" y="454"/>
                        <a:pt x="162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2" y="0"/>
                        <a:pt x="293" y="0"/>
                        <a:pt x="373" y="81"/>
                      </a:cubicBezTo>
                      <a:close/>
                    </a:path>
                  </a:pathLst>
                </a:custGeom>
                <a:solidFill>
                  <a:srgbClr val="BFFFB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662A5C10-87BA-4288-A0F3-243342EEB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0" y="4800970"/>
                  <a:ext cx="434975" cy="438150"/>
                </a:xfrm>
                <a:custGeom>
                  <a:avLst/>
                  <a:gdLst>
                    <a:gd name="T0" fmla="*/ 373 w 454"/>
                    <a:gd name="T1" fmla="*/ 81 h 454"/>
                    <a:gd name="T2" fmla="*/ 373 w 454"/>
                    <a:gd name="T3" fmla="*/ 81 h 454"/>
                    <a:gd name="T4" fmla="*/ 373 w 454"/>
                    <a:gd name="T5" fmla="*/ 373 h 454"/>
                    <a:gd name="T6" fmla="*/ 81 w 454"/>
                    <a:gd name="T7" fmla="*/ 373 h 454"/>
                    <a:gd name="T8" fmla="*/ 81 w 454"/>
                    <a:gd name="T9" fmla="*/ 81 h 454"/>
                    <a:gd name="T10" fmla="*/ 373 w 454"/>
                    <a:gd name="T11" fmla="*/ 81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4" h="454">
                      <a:moveTo>
                        <a:pt x="373" y="81"/>
                      </a:moveTo>
                      <a:lnTo>
                        <a:pt x="373" y="81"/>
                      </a:lnTo>
                      <a:cubicBezTo>
                        <a:pt x="454" y="162"/>
                        <a:pt x="454" y="293"/>
                        <a:pt x="373" y="373"/>
                      </a:cubicBezTo>
                      <a:cubicBezTo>
                        <a:pt x="293" y="454"/>
                        <a:pt x="162" y="454"/>
                        <a:pt x="81" y="373"/>
                      </a:cubicBezTo>
                      <a:cubicBezTo>
                        <a:pt x="0" y="293"/>
                        <a:pt x="0" y="162"/>
                        <a:pt x="81" y="81"/>
                      </a:cubicBezTo>
                      <a:cubicBezTo>
                        <a:pt x="162" y="0"/>
                        <a:pt x="293" y="0"/>
                        <a:pt x="373" y="81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4F935EE1-7E7B-4217-8EC5-4E3CE7A70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9238" y="4948607"/>
                  <a:ext cx="114300" cy="146050"/>
                </a:xfrm>
                <a:custGeom>
                  <a:avLst/>
                  <a:gdLst>
                    <a:gd name="T0" fmla="*/ 0 w 120"/>
                    <a:gd name="T1" fmla="*/ 0 h 152"/>
                    <a:gd name="T2" fmla="*/ 0 w 120"/>
                    <a:gd name="T3" fmla="*/ 0 h 152"/>
                    <a:gd name="T4" fmla="*/ 0 w 120"/>
                    <a:gd name="T5" fmla="*/ 152 h 152"/>
                    <a:gd name="T6" fmla="*/ 20 w 120"/>
                    <a:gd name="T7" fmla="*/ 152 h 152"/>
                    <a:gd name="T8" fmla="*/ 20 w 120"/>
                    <a:gd name="T9" fmla="*/ 83 h 152"/>
                    <a:gd name="T10" fmla="*/ 100 w 120"/>
                    <a:gd name="T11" fmla="*/ 83 h 152"/>
                    <a:gd name="T12" fmla="*/ 100 w 120"/>
                    <a:gd name="T13" fmla="*/ 152 h 152"/>
                    <a:gd name="T14" fmla="*/ 120 w 120"/>
                    <a:gd name="T15" fmla="*/ 152 h 152"/>
                    <a:gd name="T16" fmla="*/ 120 w 120"/>
                    <a:gd name="T17" fmla="*/ 0 h 152"/>
                    <a:gd name="T18" fmla="*/ 100 w 120"/>
                    <a:gd name="T19" fmla="*/ 0 h 152"/>
                    <a:gd name="T20" fmla="*/ 100 w 120"/>
                    <a:gd name="T21" fmla="*/ 66 h 152"/>
                    <a:gd name="T22" fmla="*/ 20 w 120"/>
                    <a:gd name="T23" fmla="*/ 66 h 152"/>
                    <a:gd name="T24" fmla="*/ 20 w 120"/>
                    <a:gd name="T25" fmla="*/ 0 h 152"/>
                    <a:gd name="T26" fmla="*/ 0 w 120"/>
                    <a:gd name="T27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" h="1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52"/>
                      </a:lnTo>
                      <a:lnTo>
                        <a:pt x="20" y="152"/>
                      </a:lnTo>
                      <a:lnTo>
                        <a:pt x="20" y="83"/>
                      </a:lnTo>
                      <a:lnTo>
                        <a:pt x="100" y="83"/>
                      </a:lnTo>
                      <a:lnTo>
                        <a:pt x="100" y="152"/>
                      </a:lnTo>
                      <a:lnTo>
                        <a:pt x="120" y="152"/>
                      </a:lnTo>
                      <a:lnTo>
                        <a:pt x="120" y="0"/>
                      </a:lnTo>
                      <a:lnTo>
                        <a:pt x="100" y="0"/>
                      </a:lnTo>
                      <a:lnTo>
                        <a:pt x="100" y="66"/>
                      </a:lnTo>
                      <a:lnTo>
                        <a:pt x="20" y="66"/>
                      </a:lnTo>
                      <a:lnTo>
                        <a:pt x="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8698ADC8-D51E-4F4E-8E8B-66FFFCFDBF19}"/>
                    </a:ext>
                  </a:extLst>
                </p:cNvPr>
                <p:cNvGrpSpPr/>
                <p:nvPr/>
              </p:nvGrpSpPr>
              <p:grpSpPr>
                <a:xfrm>
                  <a:off x="418925" y="5625397"/>
                  <a:ext cx="366712" cy="366713"/>
                  <a:chOff x="4027488" y="2943225"/>
                  <a:chExt cx="366712" cy="366713"/>
                </a:xfrm>
              </p:grpSpPr>
              <p:sp>
                <p:nvSpPr>
                  <p:cNvPr id="51" name="Freeform 38">
                    <a:extLst>
                      <a:ext uri="{FF2B5EF4-FFF2-40B4-BE49-F238E27FC236}">
                        <a16:creationId xmlns:a16="http://schemas.microsoft.com/office/drawing/2014/main" id="{D08EEE62-A239-4433-8113-09B508773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27488" y="2943225"/>
                    <a:ext cx="366712" cy="366713"/>
                  </a:xfrm>
                  <a:custGeom>
                    <a:avLst/>
                    <a:gdLst>
                      <a:gd name="T0" fmla="*/ 372 w 452"/>
                      <a:gd name="T1" fmla="*/ 81 h 454"/>
                      <a:gd name="T2" fmla="*/ 372 w 452"/>
                      <a:gd name="T3" fmla="*/ 81 h 454"/>
                      <a:gd name="T4" fmla="*/ 372 w 452"/>
                      <a:gd name="T5" fmla="*/ 373 h 454"/>
                      <a:gd name="T6" fmla="*/ 79 w 452"/>
                      <a:gd name="T7" fmla="*/ 373 h 454"/>
                      <a:gd name="T8" fmla="*/ 79 w 452"/>
                      <a:gd name="T9" fmla="*/ 81 h 454"/>
                      <a:gd name="T10" fmla="*/ 372 w 452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2" h="454">
                        <a:moveTo>
                          <a:pt x="372" y="81"/>
                        </a:moveTo>
                        <a:lnTo>
                          <a:pt x="372" y="81"/>
                        </a:lnTo>
                        <a:cubicBezTo>
                          <a:pt x="452" y="161"/>
                          <a:pt x="452" y="292"/>
                          <a:pt x="372" y="373"/>
                        </a:cubicBezTo>
                        <a:cubicBezTo>
                          <a:pt x="291" y="454"/>
                          <a:pt x="160" y="454"/>
                          <a:pt x="79" y="373"/>
                        </a:cubicBezTo>
                        <a:cubicBezTo>
                          <a:pt x="0" y="292"/>
                          <a:pt x="0" y="161"/>
                          <a:pt x="79" y="81"/>
                        </a:cubicBezTo>
                        <a:cubicBezTo>
                          <a:pt x="160" y="0"/>
                          <a:pt x="291" y="0"/>
                          <a:pt x="372" y="81"/>
                        </a:cubicBezTo>
                        <a:close/>
                      </a:path>
                    </a:pathLst>
                  </a:custGeom>
                  <a:solidFill>
                    <a:srgbClr val="FFFFB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7" name="组合 136">
                    <a:extLst>
                      <a:ext uri="{FF2B5EF4-FFF2-40B4-BE49-F238E27FC236}">
                        <a16:creationId xmlns:a16="http://schemas.microsoft.com/office/drawing/2014/main" id="{8FA02E31-B60C-4830-8AE1-5F4A298D5E72}"/>
                      </a:ext>
                    </a:extLst>
                  </p:cNvPr>
                  <p:cNvGrpSpPr/>
                  <p:nvPr/>
                </p:nvGrpSpPr>
                <p:grpSpPr>
                  <a:xfrm>
                    <a:off x="4027488" y="2943225"/>
                    <a:ext cx="366712" cy="366713"/>
                    <a:chOff x="4027488" y="2943225"/>
                    <a:chExt cx="366712" cy="366713"/>
                  </a:xfrm>
                </p:grpSpPr>
                <p:sp>
                  <p:nvSpPr>
                    <p:cNvPr id="52" name="Freeform 39">
                      <a:extLst>
                        <a:ext uri="{FF2B5EF4-FFF2-40B4-BE49-F238E27FC236}">
                          <a16:creationId xmlns:a16="http://schemas.microsoft.com/office/drawing/2014/main" id="{030AED53-4357-4DF6-BD4F-6E1B5CFFBA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27488" y="2943225"/>
                      <a:ext cx="366712" cy="366713"/>
                    </a:xfrm>
                    <a:custGeom>
                      <a:avLst/>
                      <a:gdLst>
                        <a:gd name="T0" fmla="*/ 372 w 452"/>
                        <a:gd name="T1" fmla="*/ 81 h 454"/>
                        <a:gd name="T2" fmla="*/ 372 w 452"/>
                        <a:gd name="T3" fmla="*/ 81 h 454"/>
                        <a:gd name="T4" fmla="*/ 372 w 452"/>
                        <a:gd name="T5" fmla="*/ 373 h 454"/>
                        <a:gd name="T6" fmla="*/ 79 w 452"/>
                        <a:gd name="T7" fmla="*/ 373 h 454"/>
                        <a:gd name="T8" fmla="*/ 79 w 452"/>
                        <a:gd name="T9" fmla="*/ 81 h 454"/>
                        <a:gd name="T10" fmla="*/ 372 w 452"/>
                        <a:gd name="T11" fmla="*/ 81 h 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2" h="454">
                          <a:moveTo>
                            <a:pt x="372" y="81"/>
                          </a:moveTo>
                          <a:lnTo>
                            <a:pt x="372" y="81"/>
                          </a:lnTo>
                          <a:cubicBezTo>
                            <a:pt x="452" y="161"/>
                            <a:pt x="452" y="292"/>
                            <a:pt x="372" y="373"/>
                          </a:cubicBezTo>
                          <a:cubicBezTo>
                            <a:pt x="291" y="454"/>
                            <a:pt x="160" y="454"/>
                            <a:pt x="79" y="373"/>
                          </a:cubicBezTo>
                          <a:cubicBezTo>
                            <a:pt x="0" y="292"/>
                            <a:pt x="0" y="161"/>
                            <a:pt x="79" y="81"/>
                          </a:cubicBezTo>
                          <a:cubicBezTo>
                            <a:pt x="160" y="0"/>
                            <a:pt x="291" y="0"/>
                            <a:pt x="372" y="81"/>
                          </a:cubicBezTo>
                          <a:close/>
                        </a:path>
                      </a:pathLst>
                    </a:cu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Freeform 40">
                      <a:extLst>
                        <a:ext uri="{FF2B5EF4-FFF2-40B4-BE49-F238E27FC236}">
                          <a16:creationId xmlns:a16="http://schemas.microsoft.com/office/drawing/2014/main" id="{9277DFFC-B8FB-4E6F-8FCB-7DBB0CFDF5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56075" y="3062288"/>
                      <a:ext cx="111125" cy="128588"/>
                    </a:xfrm>
                    <a:custGeom>
                      <a:avLst/>
                      <a:gdLst>
                        <a:gd name="T0" fmla="*/ 114 w 136"/>
                        <a:gd name="T1" fmla="*/ 49 h 159"/>
                        <a:gd name="T2" fmla="*/ 114 w 136"/>
                        <a:gd name="T3" fmla="*/ 49 h 159"/>
                        <a:gd name="T4" fmla="*/ 134 w 136"/>
                        <a:gd name="T5" fmla="*/ 49 h 159"/>
                        <a:gd name="T6" fmla="*/ 127 w 136"/>
                        <a:gd name="T7" fmla="*/ 28 h 159"/>
                        <a:gd name="T8" fmla="*/ 113 w 136"/>
                        <a:gd name="T9" fmla="*/ 13 h 159"/>
                        <a:gd name="T10" fmla="*/ 94 w 136"/>
                        <a:gd name="T11" fmla="*/ 3 h 159"/>
                        <a:gd name="T12" fmla="*/ 72 w 136"/>
                        <a:gd name="T13" fmla="*/ 0 h 159"/>
                        <a:gd name="T14" fmla="*/ 41 w 136"/>
                        <a:gd name="T15" fmla="*/ 6 h 159"/>
                        <a:gd name="T16" fmla="*/ 18 w 136"/>
                        <a:gd name="T17" fmla="*/ 23 h 159"/>
                        <a:gd name="T18" fmla="*/ 4 w 136"/>
                        <a:gd name="T19" fmla="*/ 49 h 159"/>
                        <a:gd name="T20" fmla="*/ 0 w 136"/>
                        <a:gd name="T21" fmla="*/ 80 h 159"/>
                        <a:gd name="T22" fmla="*/ 4 w 136"/>
                        <a:gd name="T23" fmla="*/ 111 h 159"/>
                        <a:gd name="T24" fmla="*/ 17 w 136"/>
                        <a:gd name="T25" fmla="*/ 136 h 159"/>
                        <a:gd name="T26" fmla="*/ 39 w 136"/>
                        <a:gd name="T27" fmla="*/ 153 h 159"/>
                        <a:gd name="T28" fmla="*/ 70 w 136"/>
                        <a:gd name="T29" fmla="*/ 159 h 159"/>
                        <a:gd name="T30" fmla="*/ 116 w 136"/>
                        <a:gd name="T31" fmla="*/ 143 h 159"/>
                        <a:gd name="T32" fmla="*/ 136 w 136"/>
                        <a:gd name="T33" fmla="*/ 98 h 159"/>
                        <a:gd name="T34" fmla="*/ 115 w 136"/>
                        <a:gd name="T35" fmla="*/ 98 h 159"/>
                        <a:gd name="T36" fmla="*/ 112 w 136"/>
                        <a:gd name="T37" fmla="*/ 116 h 159"/>
                        <a:gd name="T38" fmla="*/ 103 w 136"/>
                        <a:gd name="T39" fmla="*/ 130 h 159"/>
                        <a:gd name="T40" fmla="*/ 89 w 136"/>
                        <a:gd name="T41" fmla="*/ 139 h 159"/>
                        <a:gd name="T42" fmla="*/ 72 w 136"/>
                        <a:gd name="T43" fmla="*/ 142 h 159"/>
                        <a:gd name="T44" fmla="*/ 48 w 136"/>
                        <a:gd name="T45" fmla="*/ 137 h 159"/>
                        <a:gd name="T46" fmla="*/ 32 w 136"/>
                        <a:gd name="T47" fmla="*/ 123 h 159"/>
                        <a:gd name="T48" fmla="*/ 23 w 136"/>
                        <a:gd name="T49" fmla="*/ 103 h 159"/>
                        <a:gd name="T50" fmla="*/ 20 w 136"/>
                        <a:gd name="T51" fmla="*/ 79 h 159"/>
                        <a:gd name="T52" fmla="*/ 23 w 136"/>
                        <a:gd name="T53" fmla="*/ 56 h 159"/>
                        <a:gd name="T54" fmla="*/ 32 w 136"/>
                        <a:gd name="T55" fmla="*/ 36 h 159"/>
                        <a:gd name="T56" fmla="*/ 48 w 136"/>
                        <a:gd name="T57" fmla="*/ 22 h 159"/>
                        <a:gd name="T58" fmla="*/ 71 w 136"/>
                        <a:gd name="T59" fmla="*/ 17 h 159"/>
                        <a:gd name="T60" fmla="*/ 99 w 136"/>
                        <a:gd name="T61" fmla="*/ 25 h 159"/>
                        <a:gd name="T62" fmla="*/ 114 w 136"/>
                        <a:gd name="T63" fmla="*/ 49 h 159"/>
                        <a:gd name="T64" fmla="*/ 114 w 136"/>
                        <a:gd name="T65" fmla="*/ 49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36" h="159">
                          <a:moveTo>
                            <a:pt x="114" y="49"/>
                          </a:moveTo>
                          <a:lnTo>
                            <a:pt x="114" y="49"/>
                          </a:lnTo>
                          <a:lnTo>
                            <a:pt x="134" y="49"/>
                          </a:lnTo>
                          <a:cubicBezTo>
                            <a:pt x="133" y="41"/>
                            <a:pt x="131" y="34"/>
                            <a:pt x="127" y="28"/>
                          </a:cubicBezTo>
                          <a:cubicBezTo>
                            <a:pt x="123" y="22"/>
                            <a:pt x="119" y="17"/>
                            <a:pt x="113" y="13"/>
                          </a:cubicBezTo>
                          <a:cubicBezTo>
                            <a:pt x="107" y="8"/>
                            <a:pt x="101" y="5"/>
                            <a:pt x="94" y="3"/>
                          </a:cubicBezTo>
                          <a:cubicBezTo>
                            <a:pt x="87" y="1"/>
                            <a:pt x="79" y="0"/>
                            <a:pt x="72" y="0"/>
                          </a:cubicBezTo>
                          <a:cubicBezTo>
                            <a:pt x="60" y="0"/>
                            <a:pt x="50" y="2"/>
                            <a:pt x="41" y="6"/>
                          </a:cubicBezTo>
                          <a:cubicBezTo>
                            <a:pt x="31" y="10"/>
                            <a:pt x="24" y="16"/>
                            <a:pt x="18" y="23"/>
                          </a:cubicBezTo>
                          <a:cubicBezTo>
                            <a:pt x="12" y="31"/>
                            <a:pt x="7" y="39"/>
                            <a:pt x="4" y="49"/>
                          </a:cubicBezTo>
                          <a:cubicBezTo>
                            <a:pt x="1" y="59"/>
                            <a:pt x="0" y="69"/>
                            <a:pt x="0" y="80"/>
                          </a:cubicBezTo>
                          <a:cubicBezTo>
                            <a:pt x="0" y="91"/>
                            <a:pt x="1" y="102"/>
                            <a:pt x="4" y="111"/>
                          </a:cubicBezTo>
                          <a:cubicBezTo>
                            <a:pt x="7" y="121"/>
                            <a:pt x="11" y="129"/>
                            <a:pt x="17" y="136"/>
                          </a:cubicBezTo>
                          <a:cubicBezTo>
                            <a:pt x="23" y="143"/>
                            <a:pt x="30" y="149"/>
                            <a:pt x="39" y="153"/>
                          </a:cubicBezTo>
                          <a:cubicBezTo>
                            <a:pt x="48" y="157"/>
                            <a:pt x="58" y="159"/>
                            <a:pt x="70" y="159"/>
                          </a:cubicBezTo>
                          <a:cubicBezTo>
                            <a:pt x="89" y="159"/>
                            <a:pt x="105" y="154"/>
                            <a:pt x="116" y="143"/>
                          </a:cubicBezTo>
                          <a:cubicBezTo>
                            <a:pt x="127" y="132"/>
                            <a:pt x="134" y="118"/>
                            <a:pt x="136" y="98"/>
                          </a:cubicBezTo>
                          <a:lnTo>
                            <a:pt x="115" y="98"/>
                          </a:lnTo>
                          <a:cubicBezTo>
                            <a:pt x="115" y="105"/>
                            <a:pt x="114" y="110"/>
                            <a:pt x="112" y="116"/>
                          </a:cubicBezTo>
                          <a:cubicBezTo>
                            <a:pt x="109" y="121"/>
                            <a:pt x="106" y="126"/>
                            <a:pt x="103" y="130"/>
                          </a:cubicBezTo>
                          <a:cubicBezTo>
                            <a:pt x="99" y="134"/>
                            <a:pt x="94" y="137"/>
                            <a:pt x="89" y="139"/>
                          </a:cubicBezTo>
                          <a:cubicBezTo>
                            <a:pt x="84" y="141"/>
                            <a:pt x="78" y="142"/>
                            <a:pt x="72" y="142"/>
                          </a:cubicBezTo>
                          <a:cubicBezTo>
                            <a:pt x="62" y="142"/>
                            <a:pt x="55" y="141"/>
                            <a:pt x="48" y="137"/>
                          </a:cubicBezTo>
                          <a:cubicBezTo>
                            <a:pt x="42" y="134"/>
                            <a:pt x="36" y="129"/>
                            <a:pt x="32" y="123"/>
                          </a:cubicBezTo>
                          <a:cubicBezTo>
                            <a:pt x="28" y="118"/>
                            <a:pt x="25" y="111"/>
                            <a:pt x="23" y="103"/>
                          </a:cubicBezTo>
                          <a:cubicBezTo>
                            <a:pt x="21" y="95"/>
                            <a:pt x="20" y="87"/>
                            <a:pt x="20" y="79"/>
                          </a:cubicBezTo>
                          <a:cubicBezTo>
                            <a:pt x="20" y="71"/>
                            <a:pt x="21" y="63"/>
                            <a:pt x="23" y="56"/>
                          </a:cubicBezTo>
                          <a:cubicBezTo>
                            <a:pt x="25" y="48"/>
                            <a:pt x="28" y="42"/>
                            <a:pt x="32" y="36"/>
                          </a:cubicBezTo>
                          <a:cubicBezTo>
                            <a:pt x="36" y="30"/>
                            <a:pt x="41" y="26"/>
                            <a:pt x="48" y="22"/>
                          </a:cubicBezTo>
                          <a:cubicBezTo>
                            <a:pt x="54" y="19"/>
                            <a:pt x="62" y="17"/>
                            <a:pt x="71" y="17"/>
                          </a:cubicBezTo>
                          <a:cubicBezTo>
                            <a:pt x="82" y="17"/>
                            <a:pt x="91" y="20"/>
                            <a:pt x="99" y="25"/>
                          </a:cubicBezTo>
                          <a:cubicBezTo>
                            <a:pt x="107" y="31"/>
                            <a:pt x="112" y="39"/>
                            <a:pt x="114" y="49"/>
                          </a:cubicBezTo>
                          <a:lnTo>
                            <a:pt x="114" y="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cxnSp>
              <p:nvCxnSpPr>
                <p:cNvPr id="147" name="直接箭头连接符 146">
                  <a:extLst>
                    <a:ext uri="{FF2B5EF4-FFF2-40B4-BE49-F238E27FC236}">
                      <a16:creationId xmlns:a16="http://schemas.microsoft.com/office/drawing/2014/main" id="{57549DE2-5014-48E1-8314-F3783E6D13B0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 flipV="1">
                  <a:off x="1022645" y="4349163"/>
                  <a:ext cx="671684" cy="52997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箭头连接符 148">
                  <a:extLst>
                    <a:ext uri="{FF2B5EF4-FFF2-40B4-BE49-F238E27FC236}">
                      <a16:creationId xmlns:a16="http://schemas.microsoft.com/office/drawing/2014/main" id="{6001A091-1FB4-4DBE-93E0-E68704347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2263" y="4429845"/>
                  <a:ext cx="194275" cy="3980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箭头连接符 156">
                  <a:extLst>
                    <a:ext uri="{FF2B5EF4-FFF2-40B4-BE49-F238E27FC236}">
                      <a16:creationId xmlns:a16="http://schemas.microsoft.com/office/drawing/2014/main" id="{379213A6-4940-45D8-A90C-4B8B4BD63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5587" y="4445213"/>
                  <a:ext cx="184994" cy="3798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箭头连接符 161">
                  <a:extLst>
                    <a:ext uri="{FF2B5EF4-FFF2-40B4-BE49-F238E27FC236}">
                      <a16:creationId xmlns:a16="http://schemas.microsoft.com/office/drawing/2014/main" id="{818769AF-5A22-4ACC-91D0-61F8E1DD3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3953" y="4356847"/>
                  <a:ext cx="650337" cy="4963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箭头连接符 167">
                  <a:extLst>
                    <a:ext uri="{FF2B5EF4-FFF2-40B4-BE49-F238E27FC236}">
                      <a16:creationId xmlns:a16="http://schemas.microsoft.com/office/drawing/2014/main" id="{BA85487B-A722-41AA-BBAD-04892E100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9301" y="5213617"/>
                  <a:ext cx="172891" cy="4495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0" name="组合 199">
                  <a:extLst>
                    <a:ext uri="{FF2B5EF4-FFF2-40B4-BE49-F238E27FC236}">
                      <a16:creationId xmlns:a16="http://schemas.microsoft.com/office/drawing/2014/main" id="{A6CA7D93-0F4D-48CA-A855-E021AC0AD3DA}"/>
                    </a:ext>
                  </a:extLst>
                </p:cNvPr>
                <p:cNvGrpSpPr/>
                <p:nvPr/>
              </p:nvGrpSpPr>
              <p:grpSpPr>
                <a:xfrm>
                  <a:off x="914224" y="5625397"/>
                  <a:ext cx="368300" cy="366713"/>
                  <a:chOff x="914224" y="5625397"/>
                  <a:chExt cx="368300" cy="366713"/>
                </a:xfrm>
              </p:grpSpPr>
              <p:sp>
                <p:nvSpPr>
                  <p:cNvPr id="183" name="Freeform 41">
                    <a:extLst>
                      <a:ext uri="{FF2B5EF4-FFF2-40B4-BE49-F238E27FC236}">
                        <a16:creationId xmlns:a16="http://schemas.microsoft.com/office/drawing/2014/main" id="{57516AE2-0AAC-4303-B5B9-6C8E2B1E68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4224" y="5625397"/>
                    <a:ext cx="368300" cy="366713"/>
                  </a:xfrm>
                  <a:custGeom>
                    <a:avLst/>
                    <a:gdLst>
                      <a:gd name="T0" fmla="*/ 373 w 454"/>
                      <a:gd name="T1" fmla="*/ 81 h 454"/>
                      <a:gd name="T2" fmla="*/ 373 w 454"/>
                      <a:gd name="T3" fmla="*/ 81 h 454"/>
                      <a:gd name="T4" fmla="*/ 373 w 454"/>
                      <a:gd name="T5" fmla="*/ 373 h 454"/>
                      <a:gd name="T6" fmla="*/ 81 w 454"/>
                      <a:gd name="T7" fmla="*/ 373 h 454"/>
                      <a:gd name="T8" fmla="*/ 81 w 454"/>
                      <a:gd name="T9" fmla="*/ 81 h 454"/>
                      <a:gd name="T10" fmla="*/ 373 w 454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454">
                        <a:moveTo>
                          <a:pt x="373" y="81"/>
                        </a:moveTo>
                        <a:lnTo>
                          <a:pt x="373" y="81"/>
                        </a:lnTo>
                        <a:cubicBezTo>
                          <a:pt x="454" y="161"/>
                          <a:pt x="454" y="292"/>
                          <a:pt x="373" y="373"/>
                        </a:cubicBezTo>
                        <a:cubicBezTo>
                          <a:pt x="292" y="454"/>
                          <a:pt x="162" y="454"/>
                          <a:pt x="81" y="373"/>
                        </a:cubicBezTo>
                        <a:cubicBezTo>
                          <a:pt x="0" y="292"/>
                          <a:pt x="0" y="161"/>
                          <a:pt x="81" y="81"/>
                        </a:cubicBezTo>
                        <a:cubicBezTo>
                          <a:pt x="162" y="0"/>
                          <a:pt x="292" y="0"/>
                          <a:pt x="373" y="81"/>
                        </a:cubicBezTo>
                        <a:close/>
                      </a:path>
                    </a:pathLst>
                  </a:custGeom>
                  <a:solidFill>
                    <a:srgbClr val="8080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42">
                    <a:extLst>
                      <a:ext uri="{FF2B5EF4-FFF2-40B4-BE49-F238E27FC236}">
                        <a16:creationId xmlns:a16="http://schemas.microsoft.com/office/drawing/2014/main" id="{09942A87-8DBB-4F15-9913-A8F037FA5B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4224" y="5625397"/>
                    <a:ext cx="368300" cy="366713"/>
                  </a:xfrm>
                  <a:custGeom>
                    <a:avLst/>
                    <a:gdLst>
                      <a:gd name="T0" fmla="*/ 373 w 454"/>
                      <a:gd name="T1" fmla="*/ 81 h 454"/>
                      <a:gd name="T2" fmla="*/ 373 w 454"/>
                      <a:gd name="T3" fmla="*/ 81 h 454"/>
                      <a:gd name="T4" fmla="*/ 373 w 454"/>
                      <a:gd name="T5" fmla="*/ 373 h 454"/>
                      <a:gd name="T6" fmla="*/ 81 w 454"/>
                      <a:gd name="T7" fmla="*/ 373 h 454"/>
                      <a:gd name="T8" fmla="*/ 81 w 454"/>
                      <a:gd name="T9" fmla="*/ 81 h 454"/>
                      <a:gd name="T10" fmla="*/ 373 w 454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454">
                        <a:moveTo>
                          <a:pt x="373" y="81"/>
                        </a:moveTo>
                        <a:lnTo>
                          <a:pt x="373" y="81"/>
                        </a:lnTo>
                        <a:cubicBezTo>
                          <a:pt x="454" y="161"/>
                          <a:pt x="454" y="292"/>
                          <a:pt x="373" y="373"/>
                        </a:cubicBezTo>
                        <a:cubicBezTo>
                          <a:pt x="292" y="454"/>
                          <a:pt x="162" y="454"/>
                          <a:pt x="81" y="373"/>
                        </a:cubicBezTo>
                        <a:cubicBezTo>
                          <a:pt x="0" y="292"/>
                          <a:pt x="0" y="161"/>
                          <a:pt x="81" y="81"/>
                        </a:cubicBezTo>
                        <a:cubicBezTo>
                          <a:pt x="162" y="0"/>
                          <a:pt x="292" y="0"/>
                          <a:pt x="373" y="81"/>
                        </a:cubicBezTo>
                        <a:close/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43">
                    <a:extLst>
                      <a:ext uri="{FF2B5EF4-FFF2-40B4-BE49-F238E27FC236}">
                        <a16:creationId xmlns:a16="http://schemas.microsoft.com/office/drawing/2014/main" id="{1D35BA3A-039B-4C54-88E9-047781278E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41224" y="5747635"/>
                    <a:ext cx="114300" cy="123825"/>
                  </a:xfrm>
                  <a:custGeom>
                    <a:avLst/>
                    <a:gdLst>
                      <a:gd name="T0" fmla="*/ 44 w 141"/>
                      <a:gd name="T1" fmla="*/ 89 h 152"/>
                      <a:gd name="T2" fmla="*/ 44 w 141"/>
                      <a:gd name="T3" fmla="*/ 89 h 152"/>
                      <a:gd name="T4" fmla="*/ 69 w 141"/>
                      <a:gd name="T5" fmla="*/ 18 h 152"/>
                      <a:gd name="T6" fmla="*/ 70 w 141"/>
                      <a:gd name="T7" fmla="*/ 18 h 152"/>
                      <a:gd name="T8" fmla="*/ 95 w 141"/>
                      <a:gd name="T9" fmla="*/ 89 h 152"/>
                      <a:gd name="T10" fmla="*/ 44 w 141"/>
                      <a:gd name="T11" fmla="*/ 89 h 152"/>
                      <a:gd name="T12" fmla="*/ 59 w 141"/>
                      <a:gd name="T13" fmla="*/ 0 h 152"/>
                      <a:gd name="T14" fmla="*/ 59 w 141"/>
                      <a:gd name="T15" fmla="*/ 0 h 152"/>
                      <a:gd name="T16" fmla="*/ 0 w 141"/>
                      <a:gd name="T17" fmla="*/ 152 h 152"/>
                      <a:gd name="T18" fmla="*/ 20 w 141"/>
                      <a:gd name="T19" fmla="*/ 152 h 152"/>
                      <a:gd name="T20" fmla="*/ 37 w 141"/>
                      <a:gd name="T21" fmla="*/ 106 h 152"/>
                      <a:gd name="T22" fmla="*/ 102 w 141"/>
                      <a:gd name="T23" fmla="*/ 106 h 152"/>
                      <a:gd name="T24" fmla="*/ 118 w 141"/>
                      <a:gd name="T25" fmla="*/ 152 h 152"/>
                      <a:gd name="T26" fmla="*/ 141 w 141"/>
                      <a:gd name="T27" fmla="*/ 152 h 152"/>
                      <a:gd name="T28" fmla="*/ 81 w 141"/>
                      <a:gd name="T29" fmla="*/ 0 h 152"/>
                      <a:gd name="T30" fmla="*/ 59 w 141"/>
                      <a:gd name="T31" fmla="*/ 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1" h="152">
                        <a:moveTo>
                          <a:pt x="44" y="89"/>
                        </a:moveTo>
                        <a:lnTo>
                          <a:pt x="44" y="89"/>
                        </a:lnTo>
                        <a:lnTo>
                          <a:pt x="69" y="18"/>
                        </a:lnTo>
                        <a:lnTo>
                          <a:pt x="70" y="18"/>
                        </a:lnTo>
                        <a:lnTo>
                          <a:pt x="95" y="89"/>
                        </a:lnTo>
                        <a:lnTo>
                          <a:pt x="44" y="89"/>
                        </a:lnTo>
                        <a:close/>
                        <a:moveTo>
                          <a:pt x="59" y="0"/>
                        </a:moveTo>
                        <a:lnTo>
                          <a:pt x="59" y="0"/>
                        </a:lnTo>
                        <a:lnTo>
                          <a:pt x="0" y="152"/>
                        </a:lnTo>
                        <a:lnTo>
                          <a:pt x="20" y="152"/>
                        </a:lnTo>
                        <a:lnTo>
                          <a:pt x="37" y="106"/>
                        </a:lnTo>
                        <a:lnTo>
                          <a:pt x="102" y="106"/>
                        </a:lnTo>
                        <a:lnTo>
                          <a:pt x="118" y="152"/>
                        </a:lnTo>
                        <a:lnTo>
                          <a:pt x="141" y="152"/>
                        </a:lnTo>
                        <a:lnTo>
                          <a:pt x="81" y="0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cxnSp>
              <p:nvCxnSpPr>
                <p:cNvPr id="186" name="直接箭头连接符 185">
                  <a:extLst>
                    <a:ext uri="{FF2B5EF4-FFF2-40B4-BE49-F238E27FC236}">
                      <a16:creationId xmlns:a16="http://schemas.microsoft.com/office/drawing/2014/main" id="{8918080E-2BDA-4129-8229-258393D1B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7452" y="5209775"/>
                  <a:ext cx="130630" cy="43799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0" name="组合 189">
                  <a:extLst>
                    <a:ext uri="{FF2B5EF4-FFF2-40B4-BE49-F238E27FC236}">
                      <a16:creationId xmlns:a16="http://schemas.microsoft.com/office/drawing/2014/main" id="{86875109-8AE0-4E98-860C-161C1410030B}"/>
                    </a:ext>
                  </a:extLst>
                </p:cNvPr>
                <p:cNvGrpSpPr/>
                <p:nvPr/>
              </p:nvGrpSpPr>
              <p:grpSpPr>
                <a:xfrm>
                  <a:off x="2423859" y="5625397"/>
                  <a:ext cx="368300" cy="366713"/>
                  <a:chOff x="6002338" y="1798638"/>
                  <a:chExt cx="368300" cy="366713"/>
                </a:xfrm>
              </p:grpSpPr>
              <p:sp>
                <p:nvSpPr>
                  <p:cNvPr id="191" name="Freeform 96">
                    <a:extLst>
                      <a:ext uri="{FF2B5EF4-FFF2-40B4-BE49-F238E27FC236}">
                        <a16:creationId xmlns:a16="http://schemas.microsoft.com/office/drawing/2014/main" id="{62BF0434-B6A7-4C8F-859A-38C120E3D4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02338" y="1798638"/>
                    <a:ext cx="368300" cy="366713"/>
                  </a:xfrm>
                  <a:custGeom>
                    <a:avLst/>
                    <a:gdLst>
                      <a:gd name="T0" fmla="*/ 373 w 453"/>
                      <a:gd name="T1" fmla="*/ 79 h 452"/>
                      <a:gd name="T2" fmla="*/ 373 w 453"/>
                      <a:gd name="T3" fmla="*/ 79 h 452"/>
                      <a:gd name="T4" fmla="*/ 373 w 453"/>
                      <a:gd name="T5" fmla="*/ 372 h 452"/>
                      <a:gd name="T6" fmla="*/ 80 w 453"/>
                      <a:gd name="T7" fmla="*/ 372 h 452"/>
                      <a:gd name="T8" fmla="*/ 80 w 453"/>
                      <a:gd name="T9" fmla="*/ 79 h 452"/>
                      <a:gd name="T10" fmla="*/ 373 w 453"/>
                      <a:gd name="T11" fmla="*/ 79 h 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3" h="452">
                        <a:moveTo>
                          <a:pt x="373" y="79"/>
                        </a:moveTo>
                        <a:lnTo>
                          <a:pt x="373" y="79"/>
                        </a:lnTo>
                        <a:cubicBezTo>
                          <a:pt x="453" y="160"/>
                          <a:pt x="453" y="291"/>
                          <a:pt x="373" y="372"/>
                        </a:cubicBezTo>
                        <a:cubicBezTo>
                          <a:pt x="292" y="452"/>
                          <a:pt x="161" y="452"/>
                          <a:pt x="80" y="372"/>
                        </a:cubicBezTo>
                        <a:cubicBezTo>
                          <a:pt x="0" y="291"/>
                          <a:pt x="0" y="160"/>
                          <a:pt x="80" y="79"/>
                        </a:cubicBezTo>
                        <a:cubicBezTo>
                          <a:pt x="161" y="0"/>
                          <a:pt x="292" y="0"/>
                          <a:pt x="373" y="79"/>
                        </a:cubicBezTo>
                        <a:close/>
                      </a:path>
                    </a:pathLst>
                  </a:custGeom>
                  <a:solidFill>
                    <a:srgbClr val="8080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97">
                    <a:extLst>
                      <a:ext uri="{FF2B5EF4-FFF2-40B4-BE49-F238E27FC236}">
                        <a16:creationId xmlns:a16="http://schemas.microsoft.com/office/drawing/2014/main" id="{694A4DC5-D710-49F8-832D-0B24148F4A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02338" y="1798638"/>
                    <a:ext cx="368300" cy="366713"/>
                  </a:xfrm>
                  <a:custGeom>
                    <a:avLst/>
                    <a:gdLst>
                      <a:gd name="T0" fmla="*/ 373 w 453"/>
                      <a:gd name="T1" fmla="*/ 79 h 452"/>
                      <a:gd name="T2" fmla="*/ 373 w 453"/>
                      <a:gd name="T3" fmla="*/ 79 h 452"/>
                      <a:gd name="T4" fmla="*/ 373 w 453"/>
                      <a:gd name="T5" fmla="*/ 372 h 452"/>
                      <a:gd name="T6" fmla="*/ 80 w 453"/>
                      <a:gd name="T7" fmla="*/ 372 h 452"/>
                      <a:gd name="T8" fmla="*/ 80 w 453"/>
                      <a:gd name="T9" fmla="*/ 79 h 452"/>
                      <a:gd name="T10" fmla="*/ 373 w 453"/>
                      <a:gd name="T11" fmla="*/ 79 h 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3" h="452">
                        <a:moveTo>
                          <a:pt x="373" y="79"/>
                        </a:moveTo>
                        <a:lnTo>
                          <a:pt x="373" y="79"/>
                        </a:lnTo>
                        <a:cubicBezTo>
                          <a:pt x="453" y="160"/>
                          <a:pt x="453" y="291"/>
                          <a:pt x="373" y="372"/>
                        </a:cubicBezTo>
                        <a:cubicBezTo>
                          <a:pt x="292" y="452"/>
                          <a:pt x="161" y="452"/>
                          <a:pt x="80" y="372"/>
                        </a:cubicBezTo>
                        <a:cubicBezTo>
                          <a:pt x="0" y="291"/>
                          <a:pt x="0" y="160"/>
                          <a:pt x="80" y="79"/>
                        </a:cubicBezTo>
                        <a:cubicBezTo>
                          <a:pt x="161" y="0"/>
                          <a:pt x="292" y="0"/>
                          <a:pt x="373" y="79"/>
                        </a:cubicBezTo>
                        <a:close/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98">
                    <a:extLst>
                      <a:ext uri="{FF2B5EF4-FFF2-40B4-BE49-F238E27FC236}">
                        <a16:creationId xmlns:a16="http://schemas.microsoft.com/office/drawing/2014/main" id="{7DC8428B-FB07-46A3-9C66-971B28B9B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8550" y="1920875"/>
                    <a:ext cx="15875" cy="123825"/>
                  </a:xfrm>
                  <a:custGeom>
                    <a:avLst/>
                    <a:gdLst>
                      <a:gd name="T0" fmla="*/ 0 w 21"/>
                      <a:gd name="T1" fmla="*/ 0 h 153"/>
                      <a:gd name="T2" fmla="*/ 0 w 21"/>
                      <a:gd name="T3" fmla="*/ 0 h 153"/>
                      <a:gd name="T4" fmla="*/ 0 w 21"/>
                      <a:gd name="T5" fmla="*/ 153 h 153"/>
                      <a:gd name="T6" fmla="*/ 21 w 21"/>
                      <a:gd name="T7" fmla="*/ 153 h 153"/>
                      <a:gd name="T8" fmla="*/ 21 w 21"/>
                      <a:gd name="T9" fmla="*/ 0 h 153"/>
                      <a:gd name="T10" fmla="*/ 0 w 21"/>
                      <a:gd name="T11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15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53"/>
                        </a:lnTo>
                        <a:lnTo>
                          <a:pt x="21" y="153"/>
                        </a:lnTo>
                        <a:lnTo>
                          <a:pt x="2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5" name="组合 194">
                  <a:extLst>
                    <a:ext uri="{FF2B5EF4-FFF2-40B4-BE49-F238E27FC236}">
                      <a16:creationId xmlns:a16="http://schemas.microsoft.com/office/drawing/2014/main" id="{98ADED75-04C1-47DA-96D4-A6CACB4C3FB5}"/>
                    </a:ext>
                  </a:extLst>
                </p:cNvPr>
                <p:cNvGrpSpPr/>
                <p:nvPr/>
              </p:nvGrpSpPr>
              <p:grpSpPr>
                <a:xfrm>
                  <a:off x="2879725" y="5625397"/>
                  <a:ext cx="368300" cy="368300"/>
                  <a:chOff x="6604000" y="2938463"/>
                  <a:chExt cx="368300" cy="368300"/>
                </a:xfrm>
              </p:grpSpPr>
              <p:sp>
                <p:nvSpPr>
                  <p:cNvPr id="196" name="Freeform 53">
                    <a:extLst>
                      <a:ext uri="{FF2B5EF4-FFF2-40B4-BE49-F238E27FC236}">
                        <a16:creationId xmlns:a16="http://schemas.microsoft.com/office/drawing/2014/main" id="{F0B8D67C-213E-497F-83B2-182E8D4C8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04000" y="2938463"/>
                    <a:ext cx="368300" cy="368300"/>
                  </a:xfrm>
                  <a:custGeom>
                    <a:avLst/>
                    <a:gdLst>
                      <a:gd name="T0" fmla="*/ 373 w 454"/>
                      <a:gd name="T1" fmla="*/ 81 h 454"/>
                      <a:gd name="T2" fmla="*/ 373 w 454"/>
                      <a:gd name="T3" fmla="*/ 81 h 454"/>
                      <a:gd name="T4" fmla="*/ 373 w 454"/>
                      <a:gd name="T5" fmla="*/ 373 h 454"/>
                      <a:gd name="T6" fmla="*/ 81 w 454"/>
                      <a:gd name="T7" fmla="*/ 373 h 454"/>
                      <a:gd name="T8" fmla="*/ 81 w 454"/>
                      <a:gd name="T9" fmla="*/ 81 h 454"/>
                      <a:gd name="T10" fmla="*/ 373 w 454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454">
                        <a:moveTo>
                          <a:pt x="373" y="81"/>
                        </a:moveTo>
                        <a:lnTo>
                          <a:pt x="373" y="81"/>
                        </a:lnTo>
                        <a:cubicBezTo>
                          <a:pt x="454" y="162"/>
                          <a:pt x="454" y="293"/>
                          <a:pt x="373" y="373"/>
                        </a:cubicBezTo>
                        <a:cubicBezTo>
                          <a:pt x="292" y="454"/>
                          <a:pt x="162" y="454"/>
                          <a:pt x="81" y="373"/>
                        </a:cubicBezTo>
                        <a:cubicBezTo>
                          <a:pt x="0" y="293"/>
                          <a:pt x="0" y="162"/>
                          <a:pt x="81" y="81"/>
                        </a:cubicBezTo>
                        <a:cubicBezTo>
                          <a:pt x="162" y="0"/>
                          <a:pt x="292" y="0"/>
                          <a:pt x="373" y="81"/>
                        </a:cubicBezTo>
                        <a:close/>
                      </a:path>
                    </a:pathLst>
                  </a:custGeom>
                  <a:solidFill>
                    <a:srgbClr val="8080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7" name="组合 196">
                    <a:extLst>
                      <a:ext uri="{FF2B5EF4-FFF2-40B4-BE49-F238E27FC236}">
                        <a16:creationId xmlns:a16="http://schemas.microsoft.com/office/drawing/2014/main" id="{5E3C292E-3840-448F-A9DE-B0A8C18603B4}"/>
                      </a:ext>
                    </a:extLst>
                  </p:cNvPr>
                  <p:cNvGrpSpPr/>
                  <p:nvPr/>
                </p:nvGrpSpPr>
                <p:grpSpPr>
                  <a:xfrm>
                    <a:off x="6604000" y="2938463"/>
                    <a:ext cx="368300" cy="368300"/>
                    <a:chOff x="6604000" y="2938463"/>
                    <a:chExt cx="368300" cy="368300"/>
                  </a:xfrm>
                </p:grpSpPr>
                <p:sp>
                  <p:nvSpPr>
                    <p:cNvPr id="198" name="Freeform 54">
                      <a:extLst>
                        <a:ext uri="{FF2B5EF4-FFF2-40B4-BE49-F238E27FC236}">
                          <a16:creationId xmlns:a16="http://schemas.microsoft.com/office/drawing/2014/main" id="{6126B37B-7B0B-4A08-89C9-0495276A16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04000" y="2938463"/>
                      <a:ext cx="368300" cy="368300"/>
                    </a:xfrm>
                    <a:custGeom>
                      <a:avLst/>
                      <a:gdLst>
                        <a:gd name="T0" fmla="*/ 373 w 454"/>
                        <a:gd name="T1" fmla="*/ 81 h 454"/>
                        <a:gd name="T2" fmla="*/ 373 w 454"/>
                        <a:gd name="T3" fmla="*/ 81 h 454"/>
                        <a:gd name="T4" fmla="*/ 373 w 454"/>
                        <a:gd name="T5" fmla="*/ 373 h 454"/>
                        <a:gd name="T6" fmla="*/ 81 w 454"/>
                        <a:gd name="T7" fmla="*/ 373 h 454"/>
                        <a:gd name="T8" fmla="*/ 81 w 454"/>
                        <a:gd name="T9" fmla="*/ 81 h 454"/>
                        <a:gd name="T10" fmla="*/ 373 w 454"/>
                        <a:gd name="T11" fmla="*/ 81 h 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4" h="454">
                          <a:moveTo>
                            <a:pt x="373" y="81"/>
                          </a:moveTo>
                          <a:lnTo>
                            <a:pt x="373" y="81"/>
                          </a:lnTo>
                          <a:cubicBezTo>
                            <a:pt x="454" y="162"/>
                            <a:pt x="454" y="293"/>
                            <a:pt x="373" y="373"/>
                          </a:cubicBezTo>
                          <a:cubicBezTo>
                            <a:pt x="292" y="454"/>
                            <a:pt x="162" y="454"/>
                            <a:pt x="81" y="373"/>
                          </a:cubicBezTo>
                          <a:cubicBezTo>
                            <a:pt x="0" y="293"/>
                            <a:pt x="0" y="162"/>
                            <a:pt x="81" y="81"/>
                          </a:cubicBezTo>
                          <a:cubicBezTo>
                            <a:pt x="162" y="0"/>
                            <a:pt x="292" y="0"/>
                            <a:pt x="373" y="81"/>
                          </a:cubicBezTo>
                          <a:close/>
                        </a:path>
                      </a:pathLst>
                    </a:cu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9" name="Freeform 55">
                      <a:extLst>
                        <a:ext uri="{FF2B5EF4-FFF2-40B4-BE49-F238E27FC236}">
                          <a16:creationId xmlns:a16="http://schemas.microsoft.com/office/drawing/2014/main" id="{D12FCA7A-FC5E-46AE-8E78-0ECF5265A3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29413" y="3059113"/>
                      <a:ext cx="112712" cy="130175"/>
                    </a:xfrm>
                    <a:custGeom>
                      <a:avLst/>
                      <a:gdLst>
                        <a:gd name="T0" fmla="*/ 121 w 139"/>
                        <a:gd name="T1" fmla="*/ 137 h 160"/>
                        <a:gd name="T2" fmla="*/ 121 w 139"/>
                        <a:gd name="T3" fmla="*/ 137 h 160"/>
                        <a:gd name="T4" fmla="*/ 127 w 139"/>
                        <a:gd name="T5" fmla="*/ 156 h 160"/>
                        <a:gd name="T6" fmla="*/ 139 w 139"/>
                        <a:gd name="T7" fmla="*/ 156 h 160"/>
                        <a:gd name="T8" fmla="*/ 139 w 139"/>
                        <a:gd name="T9" fmla="*/ 76 h 160"/>
                        <a:gd name="T10" fmla="*/ 73 w 139"/>
                        <a:gd name="T11" fmla="*/ 76 h 160"/>
                        <a:gd name="T12" fmla="*/ 73 w 139"/>
                        <a:gd name="T13" fmla="*/ 93 h 160"/>
                        <a:gd name="T14" fmla="*/ 121 w 139"/>
                        <a:gd name="T15" fmla="*/ 93 h 160"/>
                        <a:gd name="T16" fmla="*/ 119 w 139"/>
                        <a:gd name="T17" fmla="*/ 113 h 160"/>
                        <a:gd name="T18" fmla="*/ 109 w 139"/>
                        <a:gd name="T19" fmla="*/ 128 h 160"/>
                        <a:gd name="T20" fmla="*/ 94 w 139"/>
                        <a:gd name="T21" fmla="*/ 139 h 160"/>
                        <a:gd name="T22" fmla="*/ 73 w 139"/>
                        <a:gd name="T23" fmla="*/ 143 h 160"/>
                        <a:gd name="T24" fmla="*/ 50 w 139"/>
                        <a:gd name="T25" fmla="*/ 138 h 160"/>
                        <a:gd name="T26" fmla="*/ 34 w 139"/>
                        <a:gd name="T27" fmla="*/ 124 h 160"/>
                        <a:gd name="T28" fmla="*/ 24 w 139"/>
                        <a:gd name="T29" fmla="*/ 105 h 160"/>
                        <a:gd name="T30" fmla="*/ 20 w 139"/>
                        <a:gd name="T31" fmla="*/ 82 h 160"/>
                        <a:gd name="T32" fmla="*/ 23 w 139"/>
                        <a:gd name="T33" fmla="*/ 58 h 160"/>
                        <a:gd name="T34" fmla="*/ 33 w 139"/>
                        <a:gd name="T35" fmla="*/ 38 h 160"/>
                        <a:gd name="T36" fmla="*/ 49 w 139"/>
                        <a:gd name="T37" fmla="*/ 23 h 160"/>
                        <a:gd name="T38" fmla="*/ 73 w 139"/>
                        <a:gd name="T39" fmla="*/ 17 h 160"/>
                        <a:gd name="T40" fmla="*/ 89 w 139"/>
                        <a:gd name="T41" fmla="*/ 20 h 160"/>
                        <a:gd name="T42" fmla="*/ 102 w 139"/>
                        <a:gd name="T43" fmla="*/ 26 h 160"/>
                        <a:gd name="T44" fmla="*/ 112 w 139"/>
                        <a:gd name="T45" fmla="*/ 36 h 160"/>
                        <a:gd name="T46" fmla="*/ 118 w 139"/>
                        <a:gd name="T47" fmla="*/ 51 h 160"/>
                        <a:gd name="T48" fmla="*/ 138 w 139"/>
                        <a:gd name="T49" fmla="*/ 51 h 160"/>
                        <a:gd name="T50" fmla="*/ 130 w 139"/>
                        <a:gd name="T51" fmla="*/ 28 h 160"/>
                        <a:gd name="T52" fmla="*/ 116 w 139"/>
                        <a:gd name="T53" fmla="*/ 12 h 160"/>
                        <a:gd name="T54" fmla="*/ 96 w 139"/>
                        <a:gd name="T55" fmla="*/ 3 h 160"/>
                        <a:gd name="T56" fmla="*/ 73 w 139"/>
                        <a:gd name="T57" fmla="*/ 0 h 160"/>
                        <a:gd name="T58" fmla="*/ 41 w 139"/>
                        <a:gd name="T59" fmla="*/ 7 h 160"/>
                        <a:gd name="T60" fmla="*/ 18 w 139"/>
                        <a:gd name="T61" fmla="*/ 25 h 160"/>
                        <a:gd name="T62" fmla="*/ 5 w 139"/>
                        <a:gd name="T63" fmla="*/ 51 h 160"/>
                        <a:gd name="T64" fmla="*/ 0 w 139"/>
                        <a:gd name="T65" fmla="*/ 83 h 160"/>
                        <a:gd name="T66" fmla="*/ 5 w 139"/>
                        <a:gd name="T67" fmla="*/ 112 h 160"/>
                        <a:gd name="T68" fmla="*/ 19 w 139"/>
                        <a:gd name="T69" fmla="*/ 136 h 160"/>
                        <a:gd name="T70" fmla="*/ 42 w 139"/>
                        <a:gd name="T71" fmla="*/ 153 h 160"/>
                        <a:gd name="T72" fmla="*/ 73 w 139"/>
                        <a:gd name="T73" fmla="*/ 160 h 160"/>
                        <a:gd name="T74" fmla="*/ 99 w 139"/>
                        <a:gd name="T75" fmla="*/ 154 h 160"/>
                        <a:gd name="T76" fmla="*/ 121 w 139"/>
                        <a:gd name="T77" fmla="*/ 137 h 160"/>
                        <a:gd name="T78" fmla="*/ 121 w 139"/>
                        <a:gd name="T79" fmla="*/ 137 h 1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139" h="160">
                          <a:moveTo>
                            <a:pt x="121" y="137"/>
                          </a:moveTo>
                          <a:lnTo>
                            <a:pt x="121" y="137"/>
                          </a:lnTo>
                          <a:lnTo>
                            <a:pt x="127" y="156"/>
                          </a:lnTo>
                          <a:lnTo>
                            <a:pt x="139" y="156"/>
                          </a:lnTo>
                          <a:lnTo>
                            <a:pt x="139" y="76"/>
                          </a:lnTo>
                          <a:lnTo>
                            <a:pt x="73" y="76"/>
                          </a:lnTo>
                          <a:lnTo>
                            <a:pt x="73" y="93"/>
                          </a:lnTo>
                          <a:lnTo>
                            <a:pt x="121" y="93"/>
                          </a:lnTo>
                          <a:cubicBezTo>
                            <a:pt x="122" y="100"/>
                            <a:pt x="121" y="107"/>
                            <a:pt x="119" y="113"/>
                          </a:cubicBezTo>
                          <a:cubicBezTo>
                            <a:pt x="116" y="119"/>
                            <a:pt x="113" y="124"/>
                            <a:pt x="109" y="128"/>
                          </a:cubicBezTo>
                          <a:cubicBezTo>
                            <a:pt x="105" y="133"/>
                            <a:pt x="100" y="136"/>
                            <a:pt x="94" y="139"/>
                          </a:cubicBezTo>
                          <a:cubicBezTo>
                            <a:pt x="88" y="141"/>
                            <a:pt x="81" y="143"/>
                            <a:pt x="73" y="143"/>
                          </a:cubicBezTo>
                          <a:cubicBezTo>
                            <a:pt x="64" y="143"/>
                            <a:pt x="57" y="141"/>
                            <a:pt x="50" y="138"/>
                          </a:cubicBezTo>
                          <a:cubicBezTo>
                            <a:pt x="44" y="134"/>
                            <a:pt x="38" y="130"/>
                            <a:pt x="34" y="124"/>
                          </a:cubicBezTo>
                          <a:cubicBezTo>
                            <a:pt x="29" y="119"/>
                            <a:pt x="26" y="112"/>
                            <a:pt x="24" y="105"/>
                          </a:cubicBezTo>
                          <a:cubicBezTo>
                            <a:pt x="22" y="98"/>
                            <a:pt x="20" y="90"/>
                            <a:pt x="20" y="82"/>
                          </a:cubicBezTo>
                          <a:cubicBezTo>
                            <a:pt x="20" y="74"/>
                            <a:pt x="21" y="66"/>
                            <a:pt x="23" y="58"/>
                          </a:cubicBezTo>
                          <a:cubicBezTo>
                            <a:pt x="25" y="51"/>
                            <a:pt x="28" y="44"/>
                            <a:pt x="33" y="38"/>
                          </a:cubicBezTo>
                          <a:cubicBezTo>
                            <a:pt x="37" y="32"/>
                            <a:pt x="42" y="27"/>
                            <a:pt x="49" y="23"/>
                          </a:cubicBezTo>
                          <a:cubicBezTo>
                            <a:pt x="55" y="19"/>
                            <a:pt x="63" y="17"/>
                            <a:pt x="73" y="17"/>
                          </a:cubicBezTo>
                          <a:cubicBezTo>
                            <a:pt x="78" y="17"/>
                            <a:pt x="84" y="18"/>
                            <a:pt x="89" y="20"/>
                          </a:cubicBezTo>
                          <a:cubicBezTo>
                            <a:pt x="94" y="21"/>
                            <a:pt x="98" y="23"/>
                            <a:pt x="102" y="26"/>
                          </a:cubicBezTo>
                          <a:cubicBezTo>
                            <a:pt x="106" y="28"/>
                            <a:pt x="110" y="32"/>
                            <a:pt x="112" y="36"/>
                          </a:cubicBezTo>
                          <a:cubicBezTo>
                            <a:pt x="115" y="40"/>
                            <a:pt x="117" y="45"/>
                            <a:pt x="118" y="51"/>
                          </a:cubicBezTo>
                          <a:lnTo>
                            <a:pt x="138" y="51"/>
                          </a:lnTo>
                          <a:cubicBezTo>
                            <a:pt x="137" y="42"/>
                            <a:pt x="134" y="34"/>
                            <a:pt x="130" y="28"/>
                          </a:cubicBezTo>
                          <a:cubicBezTo>
                            <a:pt x="126" y="22"/>
                            <a:pt x="121" y="16"/>
                            <a:pt x="116" y="12"/>
                          </a:cubicBezTo>
                          <a:cubicBezTo>
                            <a:pt x="110" y="8"/>
                            <a:pt x="103" y="5"/>
                            <a:pt x="96" y="3"/>
                          </a:cubicBezTo>
                          <a:cubicBezTo>
                            <a:pt x="89" y="1"/>
                            <a:pt x="81" y="0"/>
                            <a:pt x="73" y="0"/>
                          </a:cubicBezTo>
                          <a:cubicBezTo>
                            <a:pt x="61" y="0"/>
                            <a:pt x="50" y="3"/>
                            <a:pt x="41" y="7"/>
                          </a:cubicBezTo>
                          <a:cubicBezTo>
                            <a:pt x="32" y="12"/>
                            <a:pt x="24" y="18"/>
                            <a:pt x="18" y="25"/>
                          </a:cubicBezTo>
                          <a:cubicBezTo>
                            <a:pt x="12" y="33"/>
                            <a:pt x="8" y="41"/>
                            <a:pt x="5" y="51"/>
                          </a:cubicBezTo>
                          <a:cubicBezTo>
                            <a:pt x="2" y="61"/>
                            <a:pt x="0" y="72"/>
                            <a:pt x="0" y="83"/>
                          </a:cubicBezTo>
                          <a:cubicBezTo>
                            <a:pt x="0" y="93"/>
                            <a:pt x="2" y="103"/>
                            <a:pt x="5" y="112"/>
                          </a:cubicBezTo>
                          <a:cubicBezTo>
                            <a:pt x="8" y="121"/>
                            <a:pt x="13" y="129"/>
                            <a:pt x="19" y="136"/>
                          </a:cubicBezTo>
                          <a:cubicBezTo>
                            <a:pt x="26" y="143"/>
                            <a:pt x="33" y="149"/>
                            <a:pt x="42" y="153"/>
                          </a:cubicBezTo>
                          <a:cubicBezTo>
                            <a:pt x="51" y="157"/>
                            <a:pt x="61" y="160"/>
                            <a:pt x="73" y="160"/>
                          </a:cubicBezTo>
                          <a:cubicBezTo>
                            <a:pt x="82" y="160"/>
                            <a:pt x="90" y="158"/>
                            <a:pt x="99" y="154"/>
                          </a:cubicBezTo>
                          <a:cubicBezTo>
                            <a:pt x="108" y="151"/>
                            <a:pt x="115" y="145"/>
                            <a:pt x="121" y="137"/>
                          </a:cubicBezTo>
                          <a:lnTo>
                            <a:pt x="121" y="1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02" name="组合 201">
                  <a:extLst>
                    <a:ext uri="{FF2B5EF4-FFF2-40B4-BE49-F238E27FC236}">
                      <a16:creationId xmlns:a16="http://schemas.microsoft.com/office/drawing/2014/main" id="{BEB5CB60-DB4F-4161-B2EA-438F89F4C1D1}"/>
                    </a:ext>
                  </a:extLst>
                </p:cNvPr>
                <p:cNvGrpSpPr/>
                <p:nvPr/>
              </p:nvGrpSpPr>
              <p:grpSpPr>
                <a:xfrm>
                  <a:off x="1925384" y="5632867"/>
                  <a:ext cx="368300" cy="366713"/>
                  <a:chOff x="5400675" y="2943225"/>
                  <a:chExt cx="368300" cy="366713"/>
                </a:xfrm>
              </p:grpSpPr>
              <p:sp>
                <p:nvSpPr>
                  <p:cNvPr id="203" name="Freeform 41">
                    <a:extLst>
                      <a:ext uri="{FF2B5EF4-FFF2-40B4-BE49-F238E27FC236}">
                        <a16:creationId xmlns:a16="http://schemas.microsoft.com/office/drawing/2014/main" id="{19642D29-0489-4893-9D83-4707F06FF3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00675" y="2943225"/>
                    <a:ext cx="368300" cy="366713"/>
                  </a:xfrm>
                  <a:custGeom>
                    <a:avLst/>
                    <a:gdLst>
                      <a:gd name="T0" fmla="*/ 373 w 454"/>
                      <a:gd name="T1" fmla="*/ 81 h 454"/>
                      <a:gd name="T2" fmla="*/ 373 w 454"/>
                      <a:gd name="T3" fmla="*/ 81 h 454"/>
                      <a:gd name="T4" fmla="*/ 373 w 454"/>
                      <a:gd name="T5" fmla="*/ 373 h 454"/>
                      <a:gd name="T6" fmla="*/ 81 w 454"/>
                      <a:gd name="T7" fmla="*/ 373 h 454"/>
                      <a:gd name="T8" fmla="*/ 81 w 454"/>
                      <a:gd name="T9" fmla="*/ 81 h 454"/>
                      <a:gd name="T10" fmla="*/ 373 w 454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454">
                        <a:moveTo>
                          <a:pt x="373" y="81"/>
                        </a:moveTo>
                        <a:lnTo>
                          <a:pt x="373" y="81"/>
                        </a:lnTo>
                        <a:cubicBezTo>
                          <a:pt x="454" y="161"/>
                          <a:pt x="454" y="292"/>
                          <a:pt x="373" y="373"/>
                        </a:cubicBezTo>
                        <a:cubicBezTo>
                          <a:pt x="292" y="454"/>
                          <a:pt x="162" y="454"/>
                          <a:pt x="81" y="373"/>
                        </a:cubicBezTo>
                        <a:cubicBezTo>
                          <a:pt x="0" y="292"/>
                          <a:pt x="0" y="161"/>
                          <a:pt x="81" y="81"/>
                        </a:cubicBezTo>
                        <a:cubicBezTo>
                          <a:pt x="162" y="0"/>
                          <a:pt x="292" y="0"/>
                          <a:pt x="373" y="81"/>
                        </a:cubicBezTo>
                        <a:close/>
                      </a:path>
                    </a:pathLst>
                  </a:custGeom>
                  <a:solidFill>
                    <a:srgbClr val="8080FF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42">
                    <a:extLst>
                      <a:ext uri="{FF2B5EF4-FFF2-40B4-BE49-F238E27FC236}">
                        <a16:creationId xmlns:a16="http://schemas.microsoft.com/office/drawing/2014/main" id="{FAB661D8-9024-4E83-BB1F-8647285765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00675" y="2943225"/>
                    <a:ext cx="368300" cy="366713"/>
                  </a:xfrm>
                  <a:custGeom>
                    <a:avLst/>
                    <a:gdLst>
                      <a:gd name="T0" fmla="*/ 373 w 454"/>
                      <a:gd name="T1" fmla="*/ 81 h 454"/>
                      <a:gd name="T2" fmla="*/ 373 w 454"/>
                      <a:gd name="T3" fmla="*/ 81 h 454"/>
                      <a:gd name="T4" fmla="*/ 373 w 454"/>
                      <a:gd name="T5" fmla="*/ 373 h 454"/>
                      <a:gd name="T6" fmla="*/ 81 w 454"/>
                      <a:gd name="T7" fmla="*/ 373 h 454"/>
                      <a:gd name="T8" fmla="*/ 81 w 454"/>
                      <a:gd name="T9" fmla="*/ 81 h 454"/>
                      <a:gd name="T10" fmla="*/ 373 w 454"/>
                      <a:gd name="T11" fmla="*/ 81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4" h="454">
                        <a:moveTo>
                          <a:pt x="373" y="81"/>
                        </a:moveTo>
                        <a:lnTo>
                          <a:pt x="373" y="81"/>
                        </a:lnTo>
                        <a:cubicBezTo>
                          <a:pt x="454" y="161"/>
                          <a:pt x="454" y="292"/>
                          <a:pt x="373" y="373"/>
                        </a:cubicBezTo>
                        <a:cubicBezTo>
                          <a:pt x="292" y="454"/>
                          <a:pt x="162" y="454"/>
                          <a:pt x="81" y="373"/>
                        </a:cubicBezTo>
                        <a:cubicBezTo>
                          <a:pt x="0" y="292"/>
                          <a:pt x="0" y="161"/>
                          <a:pt x="81" y="81"/>
                        </a:cubicBezTo>
                        <a:cubicBezTo>
                          <a:pt x="162" y="0"/>
                          <a:pt x="292" y="0"/>
                          <a:pt x="373" y="81"/>
                        </a:cubicBezTo>
                        <a:close/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43">
                    <a:extLst>
                      <a:ext uri="{FF2B5EF4-FFF2-40B4-BE49-F238E27FC236}">
                        <a16:creationId xmlns:a16="http://schemas.microsoft.com/office/drawing/2014/main" id="{D96A2399-9AD7-4229-B71F-37710B8600E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27675" y="3065463"/>
                    <a:ext cx="114300" cy="123825"/>
                  </a:xfrm>
                  <a:custGeom>
                    <a:avLst/>
                    <a:gdLst>
                      <a:gd name="T0" fmla="*/ 44 w 141"/>
                      <a:gd name="T1" fmla="*/ 89 h 152"/>
                      <a:gd name="T2" fmla="*/ 44 w 141"/>
                      <a:gd name="T3" fmla="*/ 89 h 152"/>
                      <a:gd name="T4" fmla="*/ 69 w 141"/>
                      <a:gd name="T5" fmla="*/ 18 h 152"/>
                      <a:gd name="T6" fmla="*/ 70 w 141"/>
                      <a:gd name="T7" fmla="*/ 18 h 152"/>
                      <a:gd name="T8" fmla="*/ 95 w 141"/>
                      <a:gd name="T9" fmla="*/ 89 h 152"/>
                      <a:gd name="T10" fmla="*/ 44 w 141"/>
                      <a:gd name="T11" fmla="*/ 89 h 152"/>
                      <a:gd name="T12" fmla="*/ 59 w 141"/>
                      <a:gd name="T13" fmla="*/ 0 h 152"/>
                      <a:gd name="T14" fmla="*/ 59 w 141"/>
                      <a:gd name="T15" fmla="*/ 0 h 152"/>
                      <a:gd name="T16" fmla="*/ 0 w 141"/>
                      <a:gd name="T17" fmla="*/ 152 h 152"/>
                      <a:gd name="T18" fmla="*/ 20 w 141"/>
                      <a:gd name="T19" fmla="*/ 152 h 152"/>
                      <a:gd name="T20" fmla="*/ 37 w 141"/>
                      <a:gd name="T21" fmla="*/ 106 h 152"/>
                      <a:gd name="T22" fmla="*/ 102 w 141"/>
                      <a:gd name="T23" fmla="*/ 106 h 152"/>
                      <a:gd name="T24" fmla="*/ 118 w 141"/>
                      <a:gd name="T25" fmla="*/ 152 h 152"/>
                      <a:gd name="T26" fmla="*/ 141 w 141"/>
                      <a:gd name="T27" fmla="*/ 152 h 152"/>
                      <a:gd name="T28" fmla="*/ 81 w 141"/>
                      <a:gd name="T29" fmla="*/ 0 h 152"/>
                      <a:gd name="T30" fmla="*/ 59 w 141"/>
                      <a:gd name="T31" fmla="*/ 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1" h="152">
                        <a:moveTo>
                          <a:pt x="44" y="89"/>
                        </a:moveTo>
                        <a:lnTo>
                          <a:pt x="44" y="89"/>
                        </a:lnTo>
                        <a:lnTo>
                          <a:pt x="69" y="18"/>
                        </a:lnTo>
                        <a:lnTo>
                          <a:pt x="70" y="18"/>
                        </a:lnTo>
                        <a:lnTo>
                          <a:pt x="95" y="89"/>
                        </a:lnTo>
                        <a:lnTo>
                          <a:pt x="44" y="89"/>
                        </a:lnTo>
                        <a:close/>
                        <a:moveTo>
                          <a:pt x="59" y="0"/>
                        </a:moveTo>
                        <a:lnTo>
                          <a:pt x="59" y="0"/>
                        </a:lnTo>
                        <a:lnTo>
                          <a:pt x="0" y="152"/>
                        </a:lnTo>
                        <a:lnTo>
                          <a:pt x="20" y="152"/>
                        </a:lnTo>
                        <a:lnTo>
                          <a:pt x="37" y="106"/>
                        </a:lnTo>
                        <a:lnTo>
                          <a:pt x="102" y="106"/>
                        </a:lnTo>
                        <a:lnTo>
                          <a:pt x="118" y="152"/>
                        </a:lnTo>
                        <a:lnTo>
                          <a:pt x="141" y="152"/>
                        </a:lnTo>
                        <a:lnTo>
                          <a:pt x="81" y="0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cxnSp>
              <p:nvCxnSpPr>
                <p:cNvPr id="206" name="直接箭头连接符 205">
                  <a:extLst>
                    <a:ext uri="{FF2B5EF4-FFF2-40B4-BE49-F238E27FC236}">
                      <a16:creationId xmlns:a16="http://schemas.microsoft.com/office/drawing/2014/main" id="{4AF7645D-8886-4C55-8D43-60DFB3A5B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23775" y="5205934"/>
                  <a:ext cx="99892" cy="434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箭头连接符 208">
                  <a:extLst>
                    <a:ext uri="{FF2B5EF4-FFF2-40B4-BE49-F238E27FC236}">
                      <a16:creationId xmlns:a16="http://schemas.microsoft.com/office/drawing/2014/main" id="{CA7FA589-A83A-4BE6-91D0-D9484C823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3308" y="5221302"/>
                  <a:ext cx="169049" cy="41877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箭头连接符 211">
                  <a:extLst>
                    <a:ext uri="{FF2B5EF4-FFF2-40B4-BE49-F238E27FC236}">
                      <a16:creationId xmlns:a16="http://schemas.microsoft.com/office/drawing/2014/main" id="{05B373B4-49A1-43F6-B562-3DBE47253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7634" y="5163672"/>
                  <a:ext cx="503304" cy="51098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圆角矩形 17">
                  <a:extLst>
                    <a:ext uri="{FF2B5EF4-FFF2-40B4-BE49-F238E27FC236}">
                      <a16:creationId xmlns:a16="http://schemas.microsoft.com/office/drawing/2014/main" id="{78E26539-6377-4A0B-9E7B-D846ACB820BC}"/>
                    </a:ext>
                  </a:extLst>
                </p:cNvPr>
                <p:cNvSpPr/>
                <p:nvPr/>
              </p:nvSpPr>
              <p:spPr>
                <a:xfrm>
                  <a:off x="347320" y="5516996"/>
                  <a:ext cx="2998174" cy="538111"/>
                </a:xfrm>
                <a:prstGeom prst="roundRect">
                  <a:avLst/>
                </a:prstGeom>
                <a:noFill/>
                <a:ln w="19050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pic>
            <p:nvPicPr>
              <p:cNvPr id="218" name="图片 217">
                <a:extLst>
                  <a:ext uri="{FF2B5EF4-FFF2-40B4-BE49-F238E27FC236}">
                    <a16:creationId xmlns:a16="http://schemas.microsoft.com/office/drawing/2014/main" id="{3404F4A8-11E0-494B-9D75-95FF6DC7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7670" y="3382753"/>
                <a:ext cx="371475" cy="361950"/>
              </a:xfrm>
              <a:prstGeom prst="rect">
                <a:avLst/>
              </a:prstGeom>
            </p:spPr>
          </p:pic>
        </p:grpSp>
        <p:sp>
          <p:nvSpPr>
            <p:cNvPr id="222" name="TextBox 24">
              <a:extLst>
                <a:ext uri="{FF2B5EF4-FFF2-40B4-BE49-F238E27FC236}">
                  <a16:creationId xmlns:a16="http://schemas.microsoft.com/office/drawing/2014/main" id="{B8ABE235-D2A0-441B-8EE1-62E8437090F9}"/>
                </a:ext>
              </a:extLst>
            </p:cNvPr>
            <p:cNvSpPr txBox="1"/>
            <p:nvPr/>
          </p:nvSpPr>
          <p:spPr>
            <a:xfrm>
              <a:off x="563827" y="5874424"/>
              <a:ext cx="23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Node Sampling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223" name="TextBox 24">
              <a:extLst>
                <a:ext uri="{FF2B5EF4-FFF2-40B4-BE49-F238E27FC236}">
                  <a16:creationId xmlns:a16="http://schemas.microsoft.com/office/drawing/2014/main" id="{C4A240CB-7671-4742-8857-A03E3694AAD6}"/>
                </a:ext>
              </a:extLst>
            </p:cNvPr>
            <p:cNvSpPr txBox="1"/>
            <p:nvPr/>
          </p:nvSpPr>
          <p:spPr>
            <a:xfrm>
              <a:off x="3919454" y="5874424"/>
              <a:ext cx="23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Layer Sampling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224" name="TextBox 24">
              <a:extLst>
                <a:ext uri="{FF2B5EF4-FFF2-40B4-BE49-F238E27FC236}">
                  <a16:creationId xmlns:a16="http://schemas.microsoft.com/office/drawing/2014/main" id="{A2EC6202-BEEA-4E3C-A9B0-34C864B5496F}"/>
                </a:ext>
              </a:extLst>
            </p:cNvPr>
            <p:cNvSpPr txBox="1"/>
            <p:nvPr/>
          </p:nvSpPr>
          <p:spPr>
            <a:xfrm>
              <a:off x="6524701" y="5874424"/>
              <a:ext cx="23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u="sng">
                  <a:solidFill>
                    <a:srgbClr val="6B2D0B"/>
                  </a:solidFill>
                </a:rPr>
                <a:t>Graph Sampling[1]</a:t>
              </a:r>
              <a:endParaRPr lang="zh-CN" altLang="en-US" b="1" u="sng" dirty="0">
                <a:solidFill>
                  <a:srgbClr val="6B2D0B"/>
                </a:solidFill>
              </a:endParaRPr>
            </a:p>
          </p:txBody>
        </p:sp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B3E76E9B-54D8-4E0C-B963-B16A9034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9700" y="1545191"/>
              <a:ext cx="3024228" cy="1633369"/>
            </a:xfrm>
            <a:prstGeom prst="rect">
              <a:avLst/>
            </a:prstGeom>
          </p:spPr>
        </p:pic>
        <p:sp>
          <p:nvSpPr>
            <p:cNvPr id="226" name="TextBox 24">
              <a:extLst>
                <a:ext uri="{FF2B5EF4-FFF2-40B4-BE49-F238E27FC236}">
                  <a16:creationId xmlns:a16="http://schemas.microsoft.com/office/drawing/2014/main" id="{C985CCBF-CFC5-4C9C-ADED-6F6D2635DDB6}"/>
                </a:ext>
              </a:extLst>
            </p:cNvPr>
            <p:cNvSpPr txBox="1"/>
            <p:nvPr/>
          </p:nvSpPr>
          <p:spPr>
            <a:xfrm>
              <a:off x="3143756" y="1350157"/>
              <a:ext cx="23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C00000"/>
                  </a:solidFill>
                </a:rPr>
                <a:t>Training Graph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A36A4094-1F0A-4E36-A91D-D3D424A86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241" y="1705510"/>
              <a:ext cx="837375" cy="65636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B0A3E884-E695-43D1-8DB9-566CF6B2B795}"/>
                </a:ext>
              </a:extLst>
            </p:cNvPr>
            <p:cNvCxnSpPr>
              <a:cxnSpLocks/>
            </p:cNvCxnSpPr>
            <p:nvPr/>
          </p:nvCxnSpPr>
          <p:spPr>
            <a:xfrm>
              <a:off x="4787757" y="1719489"/>
              <a:ext cx="301943" cy="5334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3" name="图片 232">
              <a:extLst>
                <a:ext uri="{FF2B5EF4-FFF2-40B4-BE49-F238E27FC236}">
                  <a16:creationId xmlns:a16="http://schemas.microsoft.com/office/drawing/2014/main" id="{8B69512D-80F3-4197-A324-25B16A47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9454" y="3365166"/>
              <a:ext cx="2510380" cy="2525293"/>
            </a:xfrm>
            <a:prstGeom prst="rect">
              <a:avLst/>
            </a:prstGeom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18DC3F0C-D20C-4612-A19F-A71CAD75D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4315" y="3382753"/>
              <a:ext cx="1660241" cy="2507706"/>
            </a:xfrm>
            <a:prstGeom prst="rect">
              <a:avLst/>
            </a:prstGeom>
          </p:spPr>
        </p:pic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A71B3996-52EA-4A93-B6E7-C31EA3BD7A1A}"/>
                </a:ext>
              </a:extLst>
            </p:cNvPr>
            <p:cNvCxnSpPr>
              <a:cxnSpLocks/>
            </p:cNvCxnSpPr>
            <p:nvPr/>
          </p:nvCxnSpPr>
          <p:spPr>
            <a:xfrm>
              <a:off x="4097824" y="3178560"/>
              <a:ext cx="4746344" cy="0"/>
            </a:xfrm>
            <a:prstGeom prst="line">
              <a:avLst/>
            </a:prstGeom>
            <a:ln w="19050">
              <a:solidFill>
                <a:srgbClr val="4454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57086ABD-4712-4E72-8BB3-8F72D2EDA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4492" y="3178560"/>
              <a:ext cx="0" cy="2644319"/>
            </a:xfrm>
            <a:prstGeom prst="line">
              <a:avLst/>
            </a:prstGeom>
            <a:ln w="19050">
              <a:solidFill>
                <a:srgbClr val="4454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9359660C-A525-4366-A33A-D15E0E751066}"/>
              </a:ext>
            </a:extLst>
          </p:cNvPr>
          <p:cNvCxnSpPr>
            <a:cxnSpLocks/>
          </p:cNvCxnSpPr>
          <p:nvPr/>
        </p:nvCxnSpPr>
        <p:spPr>
          <a:xfrm>
            <a:off x="2550695" y="6084720"/>
            <a:ext cx="1716505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24">
            <a:extLst>
              <a:ext uri="{FF2B5EF4-FFF2-40B4-BE49-F238E27FC236}">
                <a16:creationId xmlns:a16="http://schemas.microsoft.com/office/drawing/2014/main" id="{78E59D05-03D1-41E8-989A-2991A47F16DA}"/>
              </a:ext>
            </a:extLst>
          </p:cNvPr>
          <p:cNvSpPr txBox="1"/>
          <p:nvPr/>
        </p:nvSpPr>
        <p:spPr>
          <a:xfrm>
            <a:off x="2978861" y="4479265"/>
            <a:ext cx="95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6B2D0B"/>
                </a:solidFill>
              </a:rPr>
              <a:t>k</a:t>
            </a:r>
            <a:r>
              <a:rPr lang="en-US" altLang="zh-CN" b="1" baseline="-25000">
                <a:solidFill>
                  <a:srgbClr val="6B2D0B"/>
                </a:solidFill>
              </a:rPr>
              <a:t>1</a:t>
            </a:r>
            <a:r>
              <a:rPr lang="en-US" altLang="zh-CN" b="1">
                <a:solidFill>
                  <a:srgbClr val="6B2D0B"/>
                </a:solidFill>
              </a:rPr>
              <a:t>=2</a:t>
            </a:r>
          </a:p>
          <a:p>
            <a:pPr algn="ctr"/>
            <a:r>
              <a:rPr lang="en-US" altLang="zh-CN" b="1">
                <a:solidFill>
                  <a:srgbClr val="6B2D0B"/>
                </a:solidFill>
              </a:rPr>
              <a:t>k</a:t>
            </a:r>
            <a:r>
              <a:rPr lang="en-US" altLang="zh-CN" b="1" baseline="-25000">
                <a:solidFill>
                  <a:srgbClr val="6B2D0B"/>
                </a:solidFill>
              </a:rPr>
              <a:t>2</a:t>
            </a:r>
            <a:r>
              <a:rPr lang="en-US" altLang="zh-CN" b="1">
                <a:solidFill>
                  <a:srgbClr val="6B2D0B"/>
                </a:solidFill>
              </a:rPr>
              <a:t>=2</a:t>
            </a:r>
            <a:endParaRPr lang="zh-CN" altLang="en-US" b="1" dirty="0">
              <a:solidFill>
                <a:srgbClr val="6B2D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3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407ED8-7652-4411-A428-820B42D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84E80C-7455-4753-A31B-F065C38C0472}"/>
              </a:ext>
            </a:extLst>
          </p:cNvPr>
          <p:cNvSpPr txBox="1"/>
          <p:nvPr/>
        </p:nvSpPr>
        <p:spPr>
          <a:xfrm>
            <a:off x="428281" y="199434"/>
            <a:ext cx="55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-GraphSAGE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868F5-7C82-4E6F-A2AB-CEE69703751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 Sampling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921178D-0FC1-48B6-9CFF-F40FA2090B10}"/>
              </a:ext>
            </a:extLst>
          </p:cNvPr>
          <p:cNvGrpSpPr/>
          <p:nvPr/>
        </p:nvGrpSpPr>
        <p:grpSpPr>
          <a:xfrm>
            <a:off x="351233" y="1250679"/>
            <a:ext cx="8441533" cy="2921662"/>
            <a:chOff x="419172" y="1253723"/>
            <a:chExt cx="8441533" cy="29216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D4AF715-85EC-4270-955E-B503B72DF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983"/>
            <a:stretch/>
          </p:blipFill>
          <p:spPr>
            <a:xfrm>
              <a:off x="574625" y="1253723"/>
              <a:ext cx="7994750" cy="2442124"/>
            </a:xfrm>
            <a:prstGeom prst="rect">
              <a:avLst/>
            </a:prstGeom>
          </p:spPr>
        </p:pic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1641B2C4-AE56-4F4C-BB23-919BA8E0053C}"/>
                </a:ext>
              </a:extLst>
            </p:cNvPr>
            <p:cNvSpPr txBox="1"/>
            <p:nvPr/>
          </p:nvSpPr>
          <p:spPr>
            <a:xfrm>
              <a:off x="419172" y="3826073"/>
              <a:ext cx="2718787" cy="34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6B2D0B"/>
                  </a:solidFill>
                </a:rPr>
                <a:t>1. Sample Neighborhood</a:t>
              </a:r>
              <a:endParaRPr lang="zh-CN" altLang="en-US" sz="1600" b="1" dirty="0">
                <a:solidFill>
                  <a:srgbClr val="6B2D0B"/>
                </a:solidFill>
              </a:endParaRP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74445517-B48B-40A2-97D0-5AC757D752D5}"/>
                </a:ext>
              </a:extLst>
            </p:cNvPr>
            <p:cNvSpPr txBox="1"/>
            <p:nvPr/>
          </p:nvSpPr>
          <p:spPr>
            <a:xfrm>
              <a:off x="3431384" y="3589536"/>
              <a:ext cx="20410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6B2D0B"/>
                  </a:solidFill>
                </a:rPr>
                <a:t>2. Aggregate feature </a:t>
              </a:r>
            </a:p>
            <a:p>
              <a:pPr algn="ctr"/>
              <a:r>
                <a:rPr lang="en-US" altLang="zh-CN" sz="1600" b="1">
                  <a:solidFill>
                    <a:srgbClr val="6B2D0B"/>
                  </a:solidFill>
                </a:rPr>
                <a:t>from neighbors</a:t>
              </a:r>
              <a:endParaRPr lang="zh-CN" altLang="en-US" sz="1600" b="1" dirty="0">
                <a:solidFill>
                  <a:srgbClr val="6B2D0B"/>
                </a:solidFill>
              </a:endParaRP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4D26EBFD-4766-419C-B1E6-AAC6FBB0542E}"/>
                </a:ext>
              </a:extLst>
            </p:cNvPr>
            <p:cNvSpPr txBox="1"/>
            <p:nvPr/>
          </p:nvSpPr>
          <p:spPr>
            <a:xfrm>
              <a:off x="5765813" y="3590610"/>
              <a:ext cx="30948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6B2D0B"/>
                  </a:solidFill>
                </a:rPr>
                <a:t>3. Predict graph context and label using aggregated information</a:t>
              </a:r>
              <a:endParaRPr lang="zh-CN" altLang="en-US" sz="1600" b="1" dirty="0">
                <a:solidFill>
                  <a:srgbClr val="6B2D0B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2DFEF29-AE09-4F70-B3E4-7796CBC4F7F7}"/>
              </a:ext>
            </a:extLst>
          </p:cNvPr>
          <p:cNvGrpSpPr/>
          <p:nvPr/>
        </p:nvGrpSpPr>
        <p:grpSpPr>
          <a:xfrm>
            <a:off x="314993" y="4515946"/>
            <a:ext cx="8514014" cy="1684730"/>
            <a:chOff x="314993" y="4515946"/>
            <a:chExt cx="8514014" cy="168473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EA4EE3-F3C1-4A10-827E-82A006F6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853" y="4602767"/>
              <a:ext cx="5052188" cy="32745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0FB9B5-3114-4270-A6DE-46EF63D1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7853" y="5042392"/>
              <a:ext cx="5052187" cy="35283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246513E-24BC-49CD-90AD-047579A879EA}"/>
                </a:ext>
              </a:extLst>
            </p:cNvPr>
            <p:cNvSpPr txBox="1"/>
            <p:nvPr/>
          </p:nvSpPr>
          <p:spPr>
            <a:xfrm>
              <a:off x="506686" y="5507395"/>
              <a:ext cx="1420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  <a:spcAft>
                  <a:spcPts val="800"/>
                </a:spcAft>
              </a:pPr>
              <a:r>
                <a:rPr lang="en-US" altLang="zh-CN" sz="2000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LSTM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D849DC1-73F3-4DEF-981A-53E06F0F1121}"/>
                </a:ext>
              </a:extLst>
            </p:cNvPr>
            <p:cNvSpPr/>
            <p:nvPr/>
          </p:nvSpPr>
          <p:spPr>
            <a:xfrm>
              <a:off x="1857852" y="5534740"/>
              <a:ext cx="65712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>
                  <a:solidFill>
                    <a:srgbClr val="6B2D0B"/>
                  </a:solidFill>
                </a:rPr>
                <a:t>LSTM</a:t>
              </a:r>
              <a:r>
                <a:rPr lang="en-US" altLang="zh-CN">
                  <a:solidFill>
                    <a:srgbClr val="6B2D0B"/>
                  </a:solidFill>
                </a:rPr>
                <a:t>s operate on an unordered set by simply applying the LSTMs to </a:t>
              </a:r>
              <a:r>
                <a:rPr lang="en-US" altLang="zh-CN" b="1">
                  <a:solidFill>
                    <a:srgbClr val="6B2D0B"/>
                  </a:solidFill>
                </a:rPr>
                <a:t>a random permutation </a:t>
              </a:r>
              <a:r>
                <a:rPr lang="en-US" altLang="zh-CN">
                  <a:solidFill>
                    <a:srgbClr val="6B2D0B"/>
                  </a:solidFill>
                </a:rPr>
                <a:t>of the node’s neighbors</a:t>
              </a:r>
              <a:endParaRPr lang="zh-CN" altLang="en-US">
                <a:solidFill>
                  <a:srgbClr val="6B2D0B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C65E3C-48F1-4CFA-9A63-4217F764EBC4}"/>
                </a:ext>
              </a:extLst>
            </p:cNvPr>
            <p:cNvSpPr txBox="1"/>
            <p:nvPr/>
          </p:nvSpPr>
          <p:spPr>
            <a:xfrm>
              <a:off x="506686" y="5022462"/>
              <a:ext cx="1420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  <a:spcAft>
                  <a:spcPts val="800"/>
                </a:spcAft>
              </a:pPr>
              <a:r>
                <a:rPr lang="en-US" altLang="zh-CN" sz="2000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Pooling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9A8A8D2-9E1B-4EAC-B3F7-8A232D21B0B2}"/>
                </a:ext>
              </a:extLst>
            </p:cNvPr>
            <p:cNvSpPr txBox="1"/>
            <p:nvPr/>
          </p:nvSpPr>
          <p:spPr>
            <a:xfrm>
              <a:off x="506686" y="4537530"/>
              <a:ext cx="1420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  <a:spcAft>
                  <a:spcPts val="800"/>
                </a:spcAft>
              </a:pPr>
              <a:r>
                <a:rPr lang="en-US" altLang="zh-CN" sz="2000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Mean</a:t>
              </a:r>
            </a:p>
          </p:txBody>
        </p:sp>
        <p:sp>
          <p:nvSpPr>
            <p:cNvPr id="21" name="圆角矩形 17">
              <a:extLst>
                <a:ext uri="{FF2B5EF4-FFF2-40B4-BE49-F238E27FC236}">
                  <a16:creationId xmlns:a16="http://schemas.microsoft.com/office/drawing/2014/main" id="{48606B2B-31B6-4C94-B1B4-476553736B0A}"/>
                </a:ext>
              </a:extLst>
            </p:cNvPr>
            <p:cNvSpPr/>
            <p:nvPr/>
          </p:nvSpPr>
          <p:spPr>
            <a:xfrm>
              <a:off x="314993" y="4515946"/>
              <a:ext cx="8514014" cy="1684730"/>
            </a:xfrm>
            <a:prstGeom prst="roundRect">
              <a:avLst/>
            </a:prstGeom>
            <a:noFill/>
            <a:ln w="19050">
              <a:solidFill>
                <a:srgbClr val="44543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A07D1A44-4214-4800-8B3A-695C9ADBF372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William L. Hamilton, et al. Inductive representation learning on large graphs. NIPS, 2017. </a:t>
            </a:r>
          </a:p>
        </p:txBody>
      </p:sp>
    </p:spTree>
    <p:extLst>
      <p:ext uri="{BB962C8B-B14F-4D97-AF65-F5344CB8AC3E}">
        <p14:creationId xmlns:p14="http://schemas.microsoft.com/office/powerpoint/2010/main" val="244745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407ED8-7652-4411-A428-820B42D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84E80C-7455-4753-A31B-F065C38C0472}"/>
              </a:ext>
            </a:extLst>
          </p:cNvPr>
          <p:cNvSpPr txBox="1"/>
          <p:nvPr/>
        </p:nvSpPr>
        <p:spPr>
          <a:xfrm>
            <a:off x="428281" y="199434"/>
            <a:ext cx="55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-GraphSAGE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868F5-7C82-4E6F-A2AB-CEE69703751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Generalize to New Graph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6B0CE0-1032-495F-A38F-0728E56E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9" y="1315156"/>
            <a:ext cx="7820998" cy="26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129ED7-5DC8-4F15-A70E-27DA6DAE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61" y="3967707"/>
            <a:ext cx="6174477" cy="22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0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407ED8-7652-4411-A428-820B42D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84E80C-7455-4753-A31B-F065C38C0472}"/>
              </a:ext>
            </a:extLst>
          </p:cNvPr>
          <p:cNvSpPr txBox="1"/>
          <p:nvPr/>
        </p:nvSpPr>
        <p:spPr>
          <a:xfrm>
            <a:off x="428281" y="199434"/>
            <a:ext cx="55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-GraphSAGE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868F5-7C82-4E6F-A2AB-CEE69703751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GraphSAGE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小结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3797A1-1467-4FB6-A75A-7E5D91BCA7F5}"/>
              </a:ext>
            </a:extLst>
          </p:cNvPr>
          <p:cNvSpPr/>
          <p:nvPr/>
        </p:nvSpPr>
        <p:spPr>
          <a:xfrm>
            <a:off x="764601" y="1716876"/>
            <a:ext cx="7664521" cy="4008063"/>
          </a:xfrm>
          <a:prstGeom prst="rect">
            <a:avLst/>
          </a:prstGeom>
          <a:ln w="19050">
            <a:solidFill>
              <a:srgbClr val="587558"/>
            </a:solidFill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贡献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较早使用采样实现 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GNN 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Inductive Leaning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实现图上的 </a:t>
            </a:r>
            <a:r>
              <a:rPr lang="en-US" altLang="zh-CN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Batch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设计了多种 </a:t>
            </a:r>
            <a:r>
              <a:rPr lang="en-US" altLang="zh-CN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Aggregator Functions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不足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计算开销仍然不小 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原文中数据集不大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采样超参数 </a:t>
            </a:r>
            <a:r>
              <a:rPr lang="en-US" altLang="zh-CN" sz="2000" i="1">
                <a:solidFill>
                  <a:srgbClr val="6B2D0B"/>
                </a:solidFill>
                <a:ea typeface="微软雅黑" panose="020B0503020204020204" pitchFamily="34" charset="-122"/>
              </a:rPr>
              <a:t>k</a:t>
            </a:r>
            <a:r>
              <a:rPr lang="en-US" altLang="zh-CN" sz="2000" baseline="-25000">
                <a:solidFill>
                  <a:srgbClr val="6B2D0B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 ,</a:t>
            </a:r>
            <a:r>
              <a:rPr lang="en-US" altLang="zh-CN" sz="2000" i="1">
                <a:solidFill>
                  <a:srgbClr val="6B2D0B"/>
                </a:solidFill>
                <a:ea typeface="微软雅黑" panose="020B0503020204020204" pitchFamily="34" charset="-122"/>
              </a:rPr>
              <a:t> k</a:t>
            </a:r>
            <a:r>
              <a:rPr lang="en-US" altLang="zh-CN" sz="2000" baseline="-25000">
                <a:solidFill>
                  <a:srgbClr val="6B2D0B"/>
                </a:solidFill>
                <a:ea typeface="微软雅黑" panose="020B0503020204020204" pitchFamily="34" charset="-122"/>
              </a:rPr>
              <a:t>2 </a:t>
            </a:r>
            <a:r>
              <a:rPr lang="en-US" altLang="zh-CN" sz="2000" i="1">
                <a:solidFill>
                  <a:srgbClr val="6B2D0B"/>
                </a:solidFill>
                <a:ea typeface="微软雅黑" panose="020B0503020204020204" pitchFamily="34" charset="-122"/>
              </a:rPr>
              <a:t>,… 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对结果有影响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无收敛性证明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5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9114F8-C892-46BB-81C4-142E2F1A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52A608-297A-4C14-8CEB-9967D752A444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EF7D95-73A4-4785-BCE4-723E356B9D79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 Sampling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9E64A0-D9E6-4681-ABCE-BFC505F457BE}"/>
              </a:ext>
            </a:extLst>
          </p:cNvPr>
          <p:cNvGrpSpPr/>
          <p:nvPr/>
        </p:nvGrpSpPr>
        <p:grpSpPr>
          <a:xfrm>
            <a:off x="582921" y="1266251"/>
            <a:ext cx="7978156" cy="2924749"/>
            <a:chOff x="582922" y="1402648"/>
            <a:chExt cx="7978156" cy="292474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7F1B91-5A6F-46B3-96D4-08D9DB24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7824" y="1573987"/>
              <a:ext cx="4463254" cy="27534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E6DE28-BD0B-45CC-8491-A1AA4FE0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22" y="1825969"/>
              <a:ext cx="2904279" cy="2501428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887A43B-4E7A-48F8-94DC-54E08DC5403A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941819" y="1614309"/>
              <a:ext cx="688374" cy="8396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EA7F7A1-CBC8-4F79-BEE6-8DFF5375B779}"/>
                </a:ext>
              </a:extLst>
            </p:cNvPr>
            <p:cNvSpPr/>
            <p:nvPr/>
          </p:nvSpPr>
          <p:spPr>
            <a:xfrm>
              <a:off x="2630193" y="1402648"/>
              <a:ext cx="1328064" cy="423321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rgbClr val="502208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去除一些边</a:t>
              </a:r>
              <a:endParaRPr lang="en-US" altLang="zh-CN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63160DD-7F22-4FA6-8312-B8F42F3F70D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8257" y="1614309"/>
              <a:ext cx="1887739" cy="4389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8603AEEE-AAAE-4E21-B8E8-5ED6F170604D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Wei-Lin Chiang, et al. Cluster-GCN: An efficient algorithm for training deep and large graph convolutional networks. KDD, 2019.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B61588-7204-4CAD-A454-BB3330B10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08" y="4231322"/>
            <a:ext cx="5000109" cy="45522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EFD0D3-D318-42E7-A5C6-F71CEB7D9A54}"/>
              </a:ext>
            </a:extLst>
          </p:cNvPr>
          <p:cNvGrpSpPr/>
          <p:nvPr/>
        </p:nvGrpSpPr>
        <p:grpSpPr>
          <a:xfrm>
            <a:off x="261784" y="4764673"/>
            <a:ext cx="8615590" cy="1233843"/>
            <a:chOff x="321090" y="3734739"/>
            <a:chExt cx="8615590" cy="123384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97A8A3B-3896-4EFD-A0A9-ECCBBF35E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78"/>
            <a:stretch/>
          </p:blipFill>
          <p:spPr>
            <a:xfrm>
              <a:off x="321090" y="3736941"/>
              <a:ext cx="3356562" cy="123164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27B2F5D-5F59-4D10-9E70-09CAE65E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7652" y="3734739"/>
              <a:ext cx="5259028" cy="1230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48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407ED8-7652-4411-A428-820B42D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84E80C-7455-4753-A31B-F065C38C0472}"/>
              </a:ext>
            </a:extLst>
          </p:cNvPr>
          <p:cNvSpPr txBox="1"/>
          <p:nvPr/>
        </p:nvSpPr>
        <p:spPr>
          <a:xfrm>
            <a:off x="428281" y="199434"/>
            <a:ext cx="55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868F5-7C82-4E6F-A2AB-CEE69703751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METIS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聚类划分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问题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2D3DB0-4208-4722-8A30-A69A9EB44286}"/>
              </a:ext>
            </a:extLst>
          </p:cNvPr>
          <p:cNvGrpSpPr/>
          <p:nvPr/>
        </p:nvGrpSpPr>
        <p:grpSpPr>
          <a:xfrm>
            <a:off x="776208" y="1260356"/>
            <a:ext cx="7591583" cy="4930400"/>
            <a:chOff x="837539" y="1315156"/>
            <a:chExt cx="7591583" cy="49304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7C4A78E-652E-4FFF-A588-02937680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122" y="3713064"/>
              <a:ext cx="3780000" cy="25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4BFBBFB-454F-4578-95A3-5EB353F9A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122" y="1315156"/>
              <a:ext cx="3780000" cy="25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89C90C2-1D71-446D-BBE9-DC9AA0D00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9" y="1315156"/>
              <a:ext cx="3780000" cy="25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88B51D6-D654-48A0-8410-53BB3F4E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9" y="3725556"/>
              <a:ext cx="3780000" cy="2520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C5F86D-53AB-4CDE-BAF0-98A933B3995D}"/>
              </a:ext>
            </a:extLst>
          </p:cNvPr>
          <p:cNvGrpSpPr/>
          <p:nvPr/>
        </p:nvGrpSpPr>
        <p:grpSpPr>
          <a:xfrm>
            <a:off x="1238448" y="2460122"/>
            <a:ext cx="6698686" cy="2396284"/>
            <a:chOff x="-5922478" y="2785217"/>
            <a:chExt cx="6698686" cy="239628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B205BBF-98F5-437E-B28C-FA67FAF5D054}"/>
                </a:ext>
              </a:extLst>
            </p:cNvPr>
            <p:cNvSpPr/>
            <p:nvPr/>
          </p:nvSpPr>
          <p:spPr>
            <a:xfrm>
              <a:off x="-5922478" y="2785217"/>
              <a:ext cx="6698686" cy="2396284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A70AB29-B136-482B-817F-9DF335158985}"/>
                </a:ext>
              </a:extLst>
            </p:cNvPr>
            <p:cNvGrpSpPr/>
            <p:nvPr/>
          </p:nvGrpSpPr>
          <p:grpSpPr>
            <a:xfrm>
              <a:off x="-5768398" y="3025683"/>
              <a:ext cx="6390526" cy="1926032"/>
              <a:chOff x="10039474" y="3524397"/>
              <a:chExt cx="6390526" cy="192603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A992121F-E469-4904-8EA3-444E6467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9474" y="3524397"/>
                <a:ext cx="6390526" cy="1333205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698772-5767-4193-91E9-7FD34A9BA883}"/>
                  </a:ext>
                </a:extLst>
              </p:cNvPr>
              <p:cNvSpPr/>
              <p:nvPr/>
            </p:nvSpPr>
            <p:spPr>
              <a:xfrm>
                <a:off x="11573851" y="5028390"/>
                <a:ext cx="3321771" cy="42203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b="1">
                    <a:solidFill>
                      <a:schemeClr val="bg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Citeseer (3327 nodes) </a:t>
                </a: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上的效果</a:t>
                </a:r>
                <a:endParaRPr lang="en-US" altLang="zh-CN" b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08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792A82-3C77-46D0-BBBA-251ED6E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0A373D-A2DB-41A6-8298-7C668CF0D025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ClusterGCN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面临的问题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37254-CB8C-40A5-BC7F-778EC464EA34}"/>
              </a:ext>
            </a:extLst>
          </p:cNvPr>
          <p:cNvSpPr/>
          <p:nvPr/>
        </p:nvSpPr>
        <p:spPr>
          <a:xfrm>
            <a:off x="2586360" y="1260001"/>
            <a:ext cx="397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6B2D0B"/>
                </a:solidFill>
              </a:rPr>
              <a:t>Issue: </a:t>
            </a:r>
            <a:r>
              <a:rPr lang="en-US" altLang="zh-CN" sz="2000" b="1" u="sng">
                <a:solidFill>
                  <a:srgbClr val="C00000"/>
                </a:solidFill>
              </a:rPr>
              <a:t>imbalanced</a:t>
            </a:r>
            <a:r>
              <a:rPr lang="en-US" altLang="zh-CN" sz="2000">
                <a:solidFill>
                  <a:srgbClr val="6B2D0B"/>
                </a:solidFill>
              </a:rPr>
              <a:t> label distribution</a:t>
            </a:r>
            <a:endParaRPr lang="zh-CN" altLang="en-US" sz="2000">
              <a:solidFill>
                <a:srgbClr val="6B2D0B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10B19-E2B3-4580-8833-9E99FBD8CF30}"/>
              </a:ext>
            </a:extLst>
          </p:cNvPr>
          <p:cNvSpPr/>
          <p:nvPr/>
        </p:nvSpPr>
        <p:spPr>
          <a:xfrm>
            <a:off x="5340266" y="1737830"/>
            <a:ext cx="2434746" cy="783420"/>
          </a:xfrm>
          <a:prstGeom prst="rect">
            <a:avLst/>
          </a:prstGeom>
          <a:ln w="19050">
            <a:solidFill>
              <a:srgbClr val="F6AB00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问题</a:t>
            </a:r>
            <a:r>
              <a:rPr lang="en-US" altLang="zh-CN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是否可以理解为</a:t>
            </a:r>
            <a:endParaRPr lang="en-US" altLang="zh-CN">
              <a:solidFill>
                <a:srgbClr val="502208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Non-IID</a:t>
            </a:r>
            <a:endParaRPr lang="en-US" altLang="zh-CN" b="1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7F6816-DE2C-4712-BB46-E41E5F8EA772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7917FA-A81B-41E7-922D-8D2BD76E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81" y="4262537"/>
            <a:ext cx="8351396" cy="1855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EBBD86-98DC-4EB2-989F-7084A726D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22" y="1611826"/>
            <a:ext cx="3668525" cy="26507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ED5D5D-7827-4B47-BBD3-EF4B1848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824" y="2955502"/>
            <a:ext cx="4728888" cy="12186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4A6C2C1-FDA2-4EED-9DD4-A420A7BAA84D}"/>
              </a:ext>
            </a:extLst>
          </p:cNvPr>
          <p:cNvSpPr/>
          <p:nvPr/>
        </p:nvSpPr>
        <p:spPr>
          <a:xfrm>
            <a:off x="4792384" y="2565453"/>
            <a:ext cx="3530511" cy="422039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随机划分与 </a:t>
            </a:r>
            <a:r>
              <a:rPr lang="en-US" altLang="zh-CN" b="1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Metis </a:t>
            </a:r>
            <a:r>
              <a:rPr lang="zh-CN" altLang="en-US" b="1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划分 结果对比</a:t>
            </a:r>
            <a:endParaRPr lang="en-US" altLang="zh-CN" b="1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C0BEF6-EC7C-41D0-8E14-0EB057C36FCA}"/>
              </a:ext>
            </a:extLst>
          </p:cNvPr>
          <p:cNvSpPr/>
          <p:nvPr/>
        </p:nvSpPr>
        <p:spPr>
          <a:xfrm>
            <a:off x="1287930" y="2555392"/>
            <a:ext cx="1458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6B2D0B"/>
                </a:solidFill>
              </a:rPr>
              <a:t>300 Clusters</a:t>
            </a:r>
            <a:endParaRPr lang="zh-CN" altLang="en-US" sz="2000">
              <a:solidFill>
                <a:srgbClr val="6B2D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8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792A82-3C77-46D0-BBBA-251ED6E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0A373D-A2DB-41A6-8298-7C668CF0D025}"/>
              </a:ext>
            </a:extLst>
          </p:cNvPr>
          <p:cNvSpPr txBox="1"/>
          <p:nvPr/>
        </p:nvSpPr>
        <p:spPr>
          <a:xfrm>
            <a:off x="163537" y="853491"/>
            <a:ext cx="504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Stochastic Multiple Partitions Scheme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7F6816-DE2C-4712-BB46-E41E5F8EA772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208E17-EFDE-4023-BD48-EE09C134A992}"/>
              </a:ext>
            </a:extLst>
          </p:cNvPr>
          <p:cNvGrpSpPr/>
          <p:nvPr/>
        </p:nvGrpSpPr>
        <p:grpSpPr>
          <a:xfrm>
            <a:off x="207322" y="1315156"/>
            <a:ext cx="8719012" cy="1808106"/>
            <a:chOff x="163537" y="1307050"/>
            <a:chExt cx="8719012" cy="18081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4E57A0C-74FE-4F36-9EDA-FF58A10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37" y="1307050"/>
              <a:ext cx="6290322" cy="180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E69EAC-D6F9-438F-962C-92AC516C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3859" y="1315156"/>
              <a:ext cx="2428690" cy="18000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1E5A21-D8E5-4631-BC60-E88F960A4042}"/>
              </a:ext>
            </a:extLst>
          </p:cNvPr>
          <p:cNvGrpSpPr/>
          <p:nvPr/>
        </p:nvGrpSpPr>
        <p:grpSpPr>
          <a:xfrm>
            <a:off x="325449" y="3325926"/>
            <a:ext cx="8493102" cy="2862230"/>
            <a:chOff x="207322" y="3246097"/>
            <a:chExt cx="8493102" cy="286223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9130C40-3A8F-4BED-81F9-71C971F7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1111" y="3246097"/>
              <a:ext cx="4179313" cy="286223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57E0680-B628-44A5-AEF2-6C3DCEC5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322" y="3521015"/>
              <a:ext cx="3720693" cy="2312394"/>
            </a:xfrm>
            <a:prstGeom prst="rect">
              <a:avLst/>
            </a:prstGeom>
          </p:spPr>
        </p:pic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3052FB82-C587-4FEB-938E-395E32CAA8CB}"/>
                </a:ext>
              </a:extLst>
            </p:cNvPr>
            <p:cNvSpPr/>
            <p:nvPr/>
          </p:nvSpPr>
          <p:spPr>
            <a:xfrm>
              <a:off x="3983065" y="4522229"/>
              <a:ext cx="542441" cy="309966"/>
            </a:xfrm>
            <a:prstGeom prst="left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092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EE9140-7AD9-48EC-A692-08D84809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E464B5-6F2E-42DE-80B1-76C097028FF6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359B8-7F06-4CEC-89C5-499B7D1BC8A4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部分实验结果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A0591-7E15-45B4-BA75-C313AA6F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9" y="4694982"/>
            <a:ext cx="8030560" cy="1572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2696B1-6AB9-4298-9703-8DE04B13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18" y="1315156"/>
            <a:ext cx="8030561" cy="147998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B843E6C-1508-48FC-A3FC-26027FCFDF67}"/>
              </a:ext>
            </a:extLst>
          </p:cNvPr>
          <p:cNvGrpSpPr/>
          <p:nvPr/>
        </p:nvGrpSpPr>
        <p:grpSpPr>
          <a:xfrm>
            <a:off x="556718" y="2846322"/>
            <a:ext cx="8027231" cy="1814386"/>
            <a:chOff x="556718" y="2784330"/>
            <a:chExt cx="8027231" cy="181438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358F6C3-F94A-48A7-914B-43D43CF5C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18" y="2796556"/>
              <a:ext cx="2229268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CFFFE3-C36F-4599-9133-AF547C83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9435" y="2798716"/>
              <a:ext cx="2221798" cy="180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823DAC-14BE-4F00-941E-B0073923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352" y="2784330"/>
              <a:ext cx="2232597" cy="1800000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E92EDF-351D-4B54-8B28-4D983BFCFA33}"/>
              </a:ext>
            </a:extLst>
          </p:cNvPr>
          <p:cNvSpPr/>
          <p:nvPr/>
        </p:nvSpPr>
        <p:spPr>
          <a:xfrm>
            <a:off x="2425700" y="5448300"/>
            <a:ext cx="1955800" cy="7112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4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EE9140-7AD9-48EC-A692-08D84809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E464B5-6F2E-42DE-80B1-76C097028FF6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-ClusterGCN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359B8-7F06-4CEC-89C5-499B7D1BC8A4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ClusterGCN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小结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A17AC2-EBDD-425D-AE42-C21EDBA51DCC}"/>
              </a:ext>
            </a:extLst>
          </p:cNvPr>
          <p:cNvSpPr/>
          <p:nvPr/>
        </p:nvSpPr>
        <p:spPr>
          <a:xfrm>
            <a:off x="739739" y="1445993"/>
            <a:ext cx="7664521" cy="4558516"/>
          </a:xfrm>
          <a:prstGeom prst="rect">
            <a:avLst/>
          </a:prstGeom>
          <a:ln w="19050">
            <a:solidFill>
              <a:srgbClr val="587558"/>
            </a:solidFill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贡献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提出</a:t>
            </a:r>
            <a:r>
              <a:rPr lang="zh-CN" altLang="en-US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先划分再采样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的训练方法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在大图上具有较低的内存占用 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限制邻居结点的访问范围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深层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GNN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上具有较快的收敛速度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构建了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Amazon2M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数据集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不足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预处理（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METIS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）开销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无收敛性证明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1D88DD-DD8D-4E07-B2C4-A066BFDC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48" y="4525507"/>
            <a:ext cx="4646114" cy="13468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270CA0-BF60-4CDD-A393-A760C4FF6FFF}"/>
              </a:ext>
            </a:extLst>
          </p:cNvPr>
          <p:cNvSpPr/>
          <p:nvPr/>
        </p:nvSpPr>
        <p:spPr>
          <a:xfrm>
            <a:off x="4506428" y="4169566"/>
            <a:ext cx="3087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METIS </a:t>
            </a:r>
            <a:r>
              <a:rPr lang="zh-CN" altLang="en-US">
                <a:solidFill>
                  <a:srgbClr val="502208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预处理</a:t>
            </a:r>
          </a:p>
        </p:txBody>
      </p:sp>
    </p:spTree>
    <p:extLst>
      <p:ext uri="{BB962C8B-B14F-4D97-AF65-F5344CB8AC3E}">
        <p14:creationId xmlns:p14="http://schemas.microsoft.com/office/powerpoint/2010/main" val="121593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6D6FE42-AEE7-409F-BD38-6AC28BBB12C5}"/>
              </a:ext>
            </a:extLst>
          </p:cNvPr>
          <p:cNvGrpSpPr/>
          <p:nvPr/>
        </p:nvGrpSpPr>
        <p:grpSpPr>
          <a:xfrm>
            <a:off x="3096044" y="1708565"/>
            <a:ext cx="3521538" cy="523220"/>
            <a:chOff x="1104898" y="1549242"/>
            <a:chExt cx="3521538" cy="5232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70546FE-631B-4E94-B7AB-EF39735194C7}"/>
                </a:ext>
              </a:extLst>
            </p:cNvPr>
            <p:cNvSpPr txBox="1"/>
            <p:nvPr/>
          </p:nvSpPr>
          <p:spPr>
            <a:xfrm>
              <a:off x="1463657" y="1549242"/>
              <a:ext cx="316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背景与动机</a:t>
              </a:r>
              <a:endParaRPr lang="en-US" altLang="zh-CN" sz="2800" b="1" spc="20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Google Shape;1483;p78">
              <a:extLst>
                <a:ext uri="{FF2B5EF4-FFF2-40B4-BE49-F238E27FC236}">
                  <a16:creationId xmlns:a16="http://schemas.microsoft.com/office/drawing/2014/main" id="{7FAFB9F4-AA02-45F0-89C3-BA9E44F80C8C}"/>
                </a:ext>
              </a:extLst>
            </p:cNvPr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29" name="Google Shape;1484;p78">
                <a:extLst>
                  <a:ext uri="{FF2B5EF4-FFF2-40B4-BE49-F238E27FC236}">
                    <a16:creationId xmlns:a16="http://schemas.microsoft.com/office/drawing/2014/main" id="{24ADBC5F-0B51-45CB-B0FF-6E821513F4F5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4B6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85;p78">
                <a:extLst>
                  <a:ext uri="{FF2B5EF4-FFF2-40B4-BE49-F238E27FC236}">
                    <a16:creationId xmlns:a16="http://schemas.microsoft.com/office/drawing/2014/main" id="{37BBF488-1A16-4059-8F26-4529511C82AE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98539F7-0ED4-4DF4-A5AA-5B5D5BC0CAF3}"/>
              </a:ext>
            </a:extLst>
          </p:cNvPr>
          <p:cNvGrpSpPr/>
          <p:nvPr/>
        </p:nvGrpSpPr>
        <p:grpSpPr>
          <a:xfrm>
            <a:off x="3096044" y="3631923"/>
            <a:ext cx="3696249" cy="523220"/>
            <a:chOff x="1104898" y="1549242"/>
            <a:chExt cx="3696249" cy="52322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9FCF827-0BD9-4463-93CD-7E14E881475C}"/>
                </a:ext>
              </a:extLst>
            </p:cNvPr>
            <p:cNvSpPr txBox="1"/>
            <p:nvPr/>
          </p:nvSpPr>
          <p:spPr>
            <a:xfrm>
              <a:off x="1463657" y="1549242"/>
              <a:ext cx="333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实验对比</a:t>
              </a:r>
              <a:endParaRPr lang="en-US" altLang="zh-CN" sz="2800" b="1" spc="20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Google Shape;1483;p78">
              <a:extLst>
                <a:ext uri="{FF2B5EF4-FFF2-40B4-BE49-F238E27FC236}">
                  <a16:creationId xmlns:a16="http://schemas.microsoft.com/office/drawing/2014/main" id="{4F3C1223-DD92-49D9-BEC9-A848F042FE9E}"/>
                </a:ext>
              </a:extLst>
            </p:cNvPr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47" name="Google Shape;1484;p78">
                <a:extLst>
                  <a:ext uri="{FF2B5EF4-FFF2-40B4-BE49-F238E27FC236}">
                    <a16:creationId xmlns:a16="http://schemas.microsoft.com/office/drawing/2014/main" id="{FC9E3C01-BE5E-4805-85D9-4A680D3DBBE3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4B6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5;p78">
                <a:extLst>
                  <a:ext uri="{FF2B5EF4-FFF2-40B4-BE49-F238E27FC236}">
                    <a16:creationId xmlns:a16="http://schemas.microsoft.com/office/drawing/2014/main" id="{E79900BC-1C4F-49EA-8154-7978F82A353F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68178E-C6EA-46C6-B6A3-CE790F5BE3FB}"/>
              </a:ext>
            </a:extLst>
          </p:cNvPr>
          <p:cNvGrpSpPr/>
          <p:nvPr/>
        </p:nvGrpSpPr>
        <p:grpSpPr>
          <a:xfrm>
            <a:off x="3096044" y="4593602"/>
            <a:ext cx="2480508" cy="523220"/>
            <a:chOff x="1104898" y="1549242"/>
            <a:chExt cx="2480508" cy="523220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AE642D9-EC21-40D1-B73F-378D78A2AEDA}"/>
                </a:ext>
              </a:extLst>
            </p:cNvPr>
            <p:cNvSpPr txBox="1"/>
            <p:nvPr/>
          </p:nvSpPr>
          <p:spPr>
            <a:xfrm>
              <a:off x="1463657" y="1549242"/>
              <a:ext cx="2121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总结与想法</a:t>
              </a:r>
              <a:endParaRPr lang="en-US" altLang="zh-CN" sz="2800" b="1" spc="20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" name="Google Shape;1483;p78">
              <a:extLst>
                <a:ext uri="{FF2B5EF4-FFF2-40B4-BE49-F238E27FC236}">
                  <a16:creationId xmlns:a16="http://schemas.microsoft.com/office/drawing/2014/main" id="{1F3D4247-1266-4BBF-A324-A6957F286590}"/>
                </a:ext>
              </a:extLst>
            </p:cNvPr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53" name="Google Shape;1484;p78">
                <a:extLst>
                  <a:ext uri="{FF2B5EF4-FFF2-40B4-BE49-F238E27FC236}">
                    <a16:creationId xmlns:a16="http://schemas.microsoft.com/office/drawing/2014/main" id="{4901D18E-EDAE-44C7-8C1B-18A851C4343E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4B6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5;p78">
                <a:extLst>
                  <a:ext uri="{FF2B5EF4-FFF2-40B4-BE49-F238E27FC236}">
                    <a16:creationId xmlns:a16="http://schemas.microsoft.com/office/drawing/2014/main" id="{2ACE2CE3-75A1-4669-B864-6DD3408147C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42039C-B2D5-42AA-898E-932028698B49}"/>
              </a:ext>
            </a:extLst>
          </p:cNvPr>
          <p:cNvGrpSpPr/>
          <p:nvPr/>
        </p:nvGrpSpPr>
        <p:grpSpPr>
          <a:xfrm>
            <a:off x="3096044" y="2670244"/>
            <a:ext cx="3696249" cy="523220"/>
            <a:chOff x="1104898" y="1549242"/>
            <a:chExt cx="3696249" cy="52322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A9897BC-6541-4EED-BEE1-4B9D25D38EBB}"/>
                </a:ext>
              </a:extLst>
            </p:cNvPr>
            <p:cNvSpPr txBox="1"/>
            <p:nvPr/>
          </p:nvSpPr>
          <p:spPr>
            <a:xfrm>
              <a:off x="1463657" y="1549242"/>
              <a:ext cx="333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采样训练方法</a:t>
              </a:r>
              <a:endParaRPr lang="en-US" altLang="zh-CN" sz="2800" b="1" spc="20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oogle Shape;1483;p78">
              <a:extLst>
                <a:ext uri="{FF2B5EF4-FFF2-40B4-BE49-F238E27FC236}">
                  <a16:creationId xmlns:a16="http://schemas.microsoft.com/office/drawing/2014/main" id="{84709198-80E8-427A-A34E-634DDA0E5FBE}"/>
                </a:ext>
              </a:extLst>
            </p:cNvPr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58" name="Google Shape;1484;p78">
                <a:extLst>
                  <a:ext uri="{FF2B5EF4-FFF2-40B4-BE49-F238E27FC236}">
                    <a16:creationId xmlns:a16="http://schemas.microsoft.com/office/drawing/2014/main" id="{9E9AB839-81B6-4FA4-8F80-64996B780DEF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4B6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85;p78">
                <a:extLst>
                  <a:ext uri="{FF2B5EF4-FFF2-40B4-BE49-F238E27FC236}">
                    <a16:creationId xmlns:a16="http://schemas.microsoft.com/office/drawing/2014/main" id="{AE9D25D4-4565-414A-A927-1C00E1FCDD2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0841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792A82-3C77-46D0-BBBA-251ED6E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CB49F7-ECD7-404A-9857-7F839476BF45}"/>
              </a:ext>
            </a:extLst>
          </p:cNvPr>
          <p:cNvSpPr txBox="1"/>
          <p:nvPr/>
        </p:nvSpPr>
        <p:spPr>
          <a:xfrm>
            <a:off x="428281" y="199434"/>
            <a:ext cx="576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-GraphSAINT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6AA946E5-E63E-42AB-ABA2-D38C6DC98726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Hanqing Zeng, et al. Accurate, efficient and scalable graph embedding. IPDPS, 2019.</a:t>
            </a:r>
          </a:p>
          <a:p>
            <a:pPr algn="l"/>
            <a:r>
              <a:rPr lang="en-US" altLang="zh-CN"/>
              <a:t>[2] Hanqing Zeng, et al. GraphSAINT: Graph sampling based inductive learning method. ICLR, 2020.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BF5DC6-8C1E-488A-8A1F-41DCA778055C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 Sampling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9A6A1C-6509-455E-925F-20CC94FFE740}"/>
              </a:ext>
            </a:extLst>
          </p:cNvPr>
          <p:cNvGrpSpPr/>
          <p:nvPr/>
        </p:nvGrpSpPr>
        <p:grpSpPr>
          <a:xfrm>
            <a:off x="216433" y="1780708"/>
            <a:ext cx="8711134" cy="1531524"/>
            <a:chOff x="183008" y="1313482"/>
            <a:chExt cx="8711134" cy="153152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02EB1A-539A-4BEB-B9DF-6F6DE016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916" y="1313482"/>
              <a:ext cx="6331226" cy="15298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EA68F9D-0D76-4585-AA70-587D6BC15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29"/>
            <a:stretch/>
          </p:blipFill>
          <p:spPr>
            <a:xfrm>
              <a:off x="183008" y="1315156"/>
              <a:ext cx="2360437" cy="152985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235727-6434-4977-930F-7E84E091FC19}"/>
              </a:ext>
            </a:extLst>
          </p:cNvPr>
          <p:cNvGrpSpPr/>
          <p:nvPr/>
        </p:nvGrpSpPr>
        <p:grpSpPr>
          <a:xfrm>
            <a:off x="3311126" y="3429000"/>
            <a:ext cx="5563011" cy="2754256"/>
            <a:chOff x="1786976" y="3190892"/>
            <a:chExt cx="5563011" cy="275425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87DF37F-646F-4D4A-9D76-F4D67CA856ED}"/>
                </a:ext>
              </a:extLst>
            </p:cNvPr>
            <p:cNvGrpSpPr/>
            <p:nvPr/>
          </p:nvGrpSpPr>
          <p:grpSpPr>
            <a:xfrm>
              <a:off x="1794013" y="3610045"/>
              <a:ext cx="5555974" cy="2335103"/>
              <a:chOff x="1530626" y="3429000"/>
              <a:chExt cx="5555974" cy="2335103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0664318-3274-465A-A246-20C7BCF56F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966"/>
              <a:stretch/>
            </p:blipFill>
            <p:spPr>
              <a:xfrm>
                <a:off x="1538017" y="3435579"/>
                <a:ext cx="5536096" cy="232852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36B03E3-8409-47F4-B8E7-E46E8854546A}"/>
                  </a:ext>
                </a:extLst>
              </p:cNvPr>
              <p:cNvSpPr/>
              <p:nvPr/>
            </p:nvSpPr>
            <p:spPr>
              <a:xfrm>
                <a:off x="1530626" y="3429000"/>
                <a:ext cx="5555974" cy="2334849"/>
              </a:xfrm>
              <a:prstGeom prst="rect">
                <a:avLst/>
              </a:prstGeom>
              <a:noFill/>
              <a:ln w="19050">
                <a:solidFill>
                  <a:srgbClr val="4454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6C6E43-9249-4E8D-A576-9089C2414AC0}"/>
                </a:ext>
              </a:extLst>
            </p:cNvPr>
            <p:cNvSpPr txBox="1"/>
            <p:nvPr/>
          </p:nvSpPr>
          <p:spPr>
            <a:xfrm>
              <a:off x="1786976" y="3190892"/>
              <a:ext cx="3934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Training Algorithm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9636DCB-8ED2-4D95-B411-8028B6C2B339}"/>
              </a:ext>
            </a:extLst>
          </p:cNvPr>
          <p:cNvSpPr txBox="1"/>
          <p:nvPr/>
        </p:nvSpPr>
        <p:spPr>
          <a:xfrm>
            <a:off x="2238102" y="1431089"/>
            <a:ext cx="466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直接从原图采样子图 </a:t>
            </a:r>
            <a:r>
              <a:rPr lang="en-US" altLang="zh-CN" sz="2000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GCN on Subgraph</a:t>
            </a:r>
            <a:r>
              <a:rPr lang="en-US" altLang="zh-CN" sz="2000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CE6D2A0-67FA-4CE9-8768-3C7334AC2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63" y="4503895"/>
            <a:ext cx="2967342" cy="61880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1AB5F38-AE0C-4AA7-8D79-9A46A6B0A5C9}"/>
              </a:ext>
            </a:extLst>
          </p:cNvPr>
          <p:cNvCxnSpPr>
            <a:cxnSpLocks/>
          </p:cNvCxnSpPr>
          <p:nvPr/>
        </p:nvCxnSpPr>
        <p:spPr>
          <a:xfrm flipH="1">
            <a:off x="855786" y="3429000"/>
            <a:ext cx="398583" cy="10748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75FBFE6-1217-40C4-91D7-9B15EB75007B}"/>
              </a:ext>
            </a:extLst>
          </p:cNvPr>
          <p:cNvSpPr txBox="1"/>
          <p:nvPr/>
        </p:nvSpPr>
        <p:spPr>
          <a:xfrm>
            <a:off x="475173" y="5122701"/>
            <a:ext cx="255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GCN on Whole Graph</a:t>
            </a:r>
          </a:p>
        </p:txBody>
      </p:sp>
    </p:spTree>
    <p:extLst>
      <p:ext uri="{BB962C8B-B14F-4D97-AF65-F5344CB8AC3E}">
        <p14:creationId xmlns:p14="http://schemas.microsoft.com/office/powerpoint/2010/main" val="373908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81D4E9-AC2A-45B1-AE56-4A6417E4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D45E8-8BD9-4E6C-9930-5B9EDE9A2B3C}"/>
              </a:ext>
            </a:extLst>
          </p:cNvPr>
          <p:cNvSpPr txBox="1"/>
          <p:nvPr/>
        </p:nvSpPr>
        <p:spPr>
          <a:xfrm>
            <a:off x="428281" y="199434"/>
            <a:ext cx="576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-GraphSAINT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37BBF1-94EC-4FF5-8F9D-44F323E8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8" y="1445993"/>
            <a:ext cx="8384583" cy="28125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B067E6-16A8-4292-B476-A9C36151B00D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Sampler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0DA9B7-2E8F-4B55-B709-A6684EEE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0" y="3791396"/>
            <a:ext cx="1169440" cy="37168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9A03F-ACA3-40FC-B12F-8A1EF812F6D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64570" y="4163079"/>
            <a:ext cx="375995" cy="4586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F7AB3-A40D-420D-8498-5EF372C0775D}"/>
              </a:ext>
            </a:extLst>
          </p:cNvPr>
          <p:cNvSpPr txBox="1"/>
          <p:nvPr/>
        </p:nvSpPr>
        <p:spPr>
          <a:xfrm>
            <a:off x="303950" y="4630189"/>
            <a:ext cx="2890679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点 </a:t>
            </a:r>
            <a:r>
              <a: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u </a:t>
            </a:r>
            <a:r>
              <a:rPr lang="zh-CN" altLang="en-US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被随机采样到的概率正比于常数 </a:t>
            </a:r>
            <a:r>
              <a: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g.in_degrees(u)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F5277F7-A2C9-4050-9DC0-EAE7B963617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572000" y="4104898"/>
            <a:ext cx="455117" cy="11524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8844854-253B-4FB8-A233-C1BEE2FED7E9}"/>
              </a:ext>
            </a:extLst>
          </p:cNvPr>
          <p:cNvSpPr txBox="1"/>
          <p:nvPr/>
        </p:nvSpPr>
        <p:spPr>
          <a:xfrm>
            <a:off x="3474529" y="5257309"/>
            <a:ext cx="3105175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边 </a:t>
            </a:r>
            <a:r>
              <a: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e(u,v) </a:t>
            </a:r>
            <a:r>
              <a:rPr lang="zh-CN" altLang="en-US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被随机采样到的概率正比于两端点的 </a:t>
            </a:r>
            <a:r>
              <a: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in_degrees</a:t>
            </a:r>
          </a:p>
        </p:txBody>
      </p:sp>
    </p:spTree>
    <p:extLst>
      <p:ext uri="{BB962C8B-B14F-4D97-AF65-F5344CB8AC3E}">
        <p14:creationId xmlns:p14="http://schemas.microsoft.com/office/powerpoint/2010/main" val="30324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81D4E9-AC2A-45B1-AE56-4A6417E4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D45E8-8BD9-4E6C-9930-5B9EDE9A2B3C}"/>
              </a:ext>
            </a:extLst>
          </p:cNvPr>
          <p:cNvSpPr txBox="1"/>
          <p:nvPr/>
        </p:nvSpPr>
        <p:spPr>
          <a:xfrm>
            <a:off x="428281" y="199434"/>
            <a:ext cx="576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-GraphSAINT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23A480-F4EC-4A85-9F44-17D011F32FBB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Bias Elimination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F17E7F-FD8E-4C1E-9BA7-2512F4F5B6DC}"/>
              </a:ext>
            </a:extLst>
          </p:cNvPr>
          <p:cNvGrpSpPr/>
          <p:nvPr/>
        </p:nvGrpSpPr>
        <p:grpSpPr>
          <a:xfrm>
            <a:off x="428281" y="2596988"/>
            <a:ext cx="4243109" cy="3673773"/>
            <a:chOff x="428281" y="2596988"/>
            <a:chExt cx="4243109" cy="367377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EED4884-DEBF-4BED-8401-F7ED267F6983}"/>
                </a:ext>
              </a:extLst>
            </p:cNvPr>
            <p:cNvSpPr txBox="1"/>
            <p:nvPr/>
          </p:nvSpPr>
          <p:spPr>
            <a:xfrm>
              <a:off x="428281" y="2596988"/>
              <a:ext cx="4243108" cy="1142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问题：</a:t>
              </a:r>
              <a:endPara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in_degrees </a:t>
              </a:r>
              <a:r>
                <a:rPr lang="zh-CN" altLang="en-US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较大的点被采样到的概率更大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(e.g. </a:t>
              </a:r>
              <a:r>
                <a:rPr lang="zh-CN" altLang="en-US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社交网络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) </a:t>
              </a:r>
              <a:r>
                <a:rPr lang="zh-CN" altLang="en-US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、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minibatch</a:t>
              </a:r>
              <a:r>
                <a:rPr lang="zh-CN" altLang="en-US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估计偏差</a:t>
              </a:r>
              <a:endParaRPr lang="en-US" altLang="zh-CN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B95C5B-D3A5-44EF-A396-36146B5BFCD6}"/>
                </a:ext>
              </a:extLst>
            </p:cNvPr>
            <p:cNvSpPr txBox="1"/>
            <p:nvPr/>
          </p:nvSpPr>
          <p:spPr>
            <a:xfrm>
              <a:off x="428281" y="3686849"/>
              <a:ext cx="4243109" cy="258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方法（</a:t>
              </a:r>
              <a:r>
                <a:rPr lang="en-US" altLang="zh-CN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Aggregator Normalization</a:t>
              </a:r>
              <a:r>
                <a:rPr lang="zh-CN" altLang="en-US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）：</a:t>
              </a:r>
              <a:endParaRPr lang="en-US" altLang="zh-CN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Normalize minibatch loss 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by probability of sampling each </a:t>
              </a:r>
              <a:r>
                <a:rPr lang="en-US" altLang="zh-CN" u="sng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node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Normalize neighbor aggregation 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by probability of sampling each </a:t>
              </a:r>
              <a:r>
                <a:rPr lang="en-US" altLang="zh-CN" u="sng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edge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Lightweight preprocessing </a:t>
              </a: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to estimate the probability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6819FC-9304-408F-B7AC-7DA7A3F33205}"/>
              </a:ext>
            </a:extLst>
          </p:cNvPr>
          <p:cNvGrpSpPr/>
          <p:nvPr/>
        </p:nvGrpSpPr>
        <p:grpSpPr>
          <a:xfrm>
            <a:off x="5435029" y="2638346"/>
            <a:ext cx="3280690" cy="3622476"/>
            <a:chOff x="5169493" y="2322343"/>
            <a:chExt cx="3566878" cy="393847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D9C5786-331C-486E-BCAD-9C741614A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0798" y="2322343"/>
              <a:ext cx="3525573" cy="191011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05A160F-48CA-4CB0-A129-DE72DD254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9493" y="4232462"/>
              <a:ext cx="3566878" cy="202836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C906A22-5B18-441B-BFAB-E0E2A3BBEB78}"/>
              </a:ext>
            </a:extLst>
          </p:cNvPr>
          <p:cNvGrpSpPr/>
          <p:nvPr/>
        </p:nvGrpSpPr>
        <p:grpSpPr>
          <a:xfrm>
            <a:off x="213365" y="1288270"/>
            <a:ext cx="8369497" cy="596717"/>
            <a:chOff x="213365" y="1288270"/>
            <a:chExt cx="8369497" cy="59671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E852011-44BC-4254-AF60-AA7287350256}"/>
                </a:ext>
              </a:extLst>
            </p:cNvPr>
            <p:cNvGrpSpPr/>
            <p:nvPr/>
          </p:nvGrpSpPr>
          <p:grpSpPr>
            <a:xfrm>
              <a:off x="1408569" y="1288270"/>
              <a:ext cx="7174293" cy="596717"/>
              <a:chOff x="428281" y="1312281"/>
              <a:chExt cx="7174293" cy="596717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DD934D5-30E1-4B54-B048-EEBE64425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07"/>
              <a:stretch/>
            </p:blipFill>
            <p:spPr>
              <a:xfrm>
                <a:off x="428281" y="1312281"/>
                <a:ext cx="4649379" cy="586766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BFF5879-5BEF-40D3-8C83-2912DCA6AF05}"/>
                  </a:ext>
                </a:extLst>
              </p:cNvPr>
              <p:cNvGrpSpPr/>
              <p:nvPr/>
            </p:nvGrpSpPr>
            <p:grpSpPr>
              <a:xfrm>
                <a:off x="5342404" y="1312281"/>
                <a:ext cx="2260170" cy="596717"/>
                <a:chOff x="5342404" y="1312281"/>
                <a:chExt cx="2260170" cy="596717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4510D63C-8924-4BD4-AA7E-9A9CCAFCD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6821"/>
                <a:stretch/>
              </p:blipFill>
              <p:spPr>
                <a:xfrm>
                  <a:off x="5342404" y="1389664"/>
                  <a:ext cx="2260170" cy="432000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E4DAB72-BE47-4C8E-BF58-12DE80042ACA}"/>
                    </a:ext>
                  </a:extLst>
                </p:cNvPr>
                <p:cNvSpPr/>
                <p:nvPr/>
              </p:nvSpPr>
              <p:spPr>
                <a:xfrm>
                  <a:off x="5365428" y="1312281"/>
                  <a:ext cx="2237146" cy="596717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810186-36E8-4745-8C4B-FE061C79F25B}"/>
                </a:ext>
              </a:extLst>
            </p:cNvPr>
            <p:cNvSpPr txBox="1"/>
            <p:nvPr/>
          </p:nvSpPr>
          <p:spPr>
            <a:xfrm>
              <a:off x="213365" y="1364681"/>
              <a:ext cx="1145377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estimator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E747566-DC68-4DD3-9C1F-96D131B209A6}"/>
              </a:ext>
            </a:extLst>
          </p:cNvPr>
          <p:cNvSpPr txBox="1"/>
          <p:nvPr/>
        </p:nvSpPr>
        <p:spPr>
          <a:xfrm>
            <a:off x="6756291" y="2108008"/>
            <a:ext cx="124147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常数</a:t>
            </a:r>
            <a:endParaRPr lang="en-US" altLang="zh-CN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BC98C1-B1A5-4E2E-83C4-1F69AD6C3732}"/>
              </a:ext>
            </a:extLst>
          </p:cNvPr>
          <p:cNvCxnSpPr>
            <a:cxnSpLocks/>
            <a:stCxn id="27" idx="1"/>
            <a:endCxn id="15" idx="3"/>
          </p:cNvCxnSpPr>
          <p:nvPr/>
        </p:nvCxnSpPr>
        <p:spPr>
          <a:xfrm flipH="1" flipV="1">
            <a:off x="6057949" y="2252256"/>
            <a:ext cx="698342" cy="674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F05DBC-B49E-4231-8B5C-0DE68AE61554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7274103" y="1884987"/>
            <a:ext cx="190186" cy="32395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D3543C-9F12-4594-BE2E-E75FF83E319A}"/>
              </a:ext>
            </a:extLst>
          </p:cNvPr>
          <p:cNvGrpSpPr/>
          <p:nvPr/>
        </p:nvGrpSpPr>
        <p:grpSpPr>
          <a:xfrm>
            <a:off x="213365" y="1953897"/>
            <a:ext cx="5844584" cy="596717"/>
            <a:chOff x="213365" y="1953897"/>
            <a:chExt cx="5844584" cy="59671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37FEAF9-DD07-4012-9D9F-9B537F07F030}"/>
                </a:ext>
              </a:extLst>
            </p:cNvPr>
            <p:cNvGrpSpPr/>
            <p:nvPr/>
          </p:nvGrpSpPr>
          <p:grpSpPr>
            <a:xfrm>
              <a:off x="4816471" y="1953897"/>
              <a:ext cx="1241478" cy="596717"/>
              <a:chOff x="3836183" y="1962736"/>
              <a:chExt cx="1241478" cy="59671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C2EDB65-3F13-445E-BB73-E39514848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019" y="2082655"/>
                <a:ext cx="1011095" cy="379161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C6E630C-B956-4EF2-81CC-11C9B00DE0EB}"/>
                  </a:ext>
                </a:extLst>
              </p:cNvPr>
              <p:cNvSpPr/>
              <p:nvPr/>
            </p:nvSpPr>
            <p:spPr>
              <a:xfrm>
                <a:off x="3836183" y="1962736"/>
                <a:ext cx="1241478" cy="59671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EEEB65F-7844-4B4A-86F8-C5DF44E9D673}"/>
                </a:ext>
              </a:extLst>
            </p:cNvPr>
            <p:cNvSpPr txBox="1"/>
            <p:nvPr/>
          </p:nvSpPr>
          <p:spPr>
            <a:xfrm>
              <a:off x="213365" y="1975150"/>
              <a:ext cx="1241478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batch loss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0FD10B6-2057-4759-B493-8DE75DF20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428"/>
            <a:stretch/>
          </p:blipFill>
          <p:spPr>
            <a:xfrm>
              <a:off x="1398029" y="2079924"/>
              <a:ext cx="2884962" cy="355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30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81D4E9-AC2A-45B1-AE56-4A6417E4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D45E8-8BD9-4E6C-9930-5B9EDE9A2B3C}"/>
              </a:ext>
            </a:extLst>
          </p:cNvPr>
          <p:cNvSpPr txBox="1"/>
          <p:nvPr/>
        </p:nvSpPr>
        <p:spPr>
          <a:xfrm>
            <a:off x="428281" y="199434"/>
            <a:ext cx="576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-GraphSAINT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E89384-CBBD-4D66-8C97-B85AB9F39F28}"/>
              </a:ext>
            </a:extLst>
          </p:cNvPr>
          <p:cNvSpPr txBox="1"/>
          <p:nvPr/>
        </p:nvSpPr>
        <p:spPr>
          <a:xfrm>
            <a:off x="163537" y="853491"/>
            <a:ext cx="633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Variance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Reduction (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本文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edge sampler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的设计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5BCAFA-5878-4AF9-8A57-C6BD3420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7" y="4479652"/>
            <a:ext cx="5283116" cy="73773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85BC1E-42B1-45CE-A038-FCD6D6B949DD}"/>
              </a:ext>
            </a:extLst>
          </p:cNvPr>
          <p:cNvGrpSpPr/>
          <p:nvPr/>
        </p:nvGrpSpPr>
        <p:grpSpPr>
          <a:xfrm>
            <a:off x="5589940" y="4336087"/>
            <a:ext cx="3381786" cy="1103492"/>
            <a:chOff x="577300" y="4817567"/>
            <a:chExt cx="3381786" cy="110349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7B800C-6FF3-4379-B911-F1851B19A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47" y="4817567"/>
              <a:ext cx="3303739" cy="42225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517C742-71A6-4D50-9F83-38722080D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03"/>
            <a:stretch/>
          </p:blipFill>
          <p:spPr>
            <a:xfrm>
              <a:off x="729123" y="5374450"/>
              <a:ext cx="2803114" cy="546609"/>
            </a:xfrm>
            <a:prstGeom prst="rect">
              <a:avLst/>
            </a:prstGeom>
          </p:spPr>
        </p:pic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6CE7E96A-BAD3-4926-8D9D-084B20457FF5}"/>
                </a:ext>
              </a:extLst>
            </p:cNvPr>
            <p:cNvSpPr/>
            <p:nvPr/>
          </p:nvSpPr>
          <p:spPr>
            <a:xfrm>
              <a:off x="577300" y="4878666"/>
              <a:ext cx="78047" cy="902666"/>
            </a:xfrm>
            <a:prstGeom prst="leftBrace">
              <a:avLst>
                <a:gd name="adj1" fmla="val 286678"/>
                <a:gd name="adj2" fmla="val 50426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8DD460-9E7A-45AF-92F2-1AFE717861EC}"/>
              </a:ext>
            </a:extLst>
          </p:cNvPr>
          <p:cNvGrpSpPr/>
          <p:nvPr/>
        </p:nvGrpSpPr>
        <p:grpSpPr>
          <a:xfrm>
            <a:off x="387251" y="3083501"/>
            <a:ext cx="8369497" cy="629354"/>
            <a:chOff x="213365" y="1255634"/>
            <a:chExt cx="8369497" cy="62935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5FCB7D-C77B-4ADD-8158-48B3CA92C7CF}"/>
                </a:ext>
              </a:extLst>
            </p:cNvPr>
            <p:cNvGrpSpPr/>
            <p:nvPr/>
          </p:nvGrpSpPr>
          <p:grpSpPr>
            <a:xfrm>
              <a:off x="213365" y="1255634"/>
              <a:ext cx="8369497" cy="629354"/>
              <a:chOff x="-766923" y="1279645"/>
              <a:chExt cx="8369497" cy="62935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0955FBC-36E4-48B0-8339-1CABC4230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507"/>
              <a:stretch/>
            </p:blipFill>
            <p:spPr>
              <a:xfrm>
                <a:off x="428281" y="1312281"/>
                <a:ext cx="4649379" cy="586766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C0F26880-4EA7-4C06-951F-F1C1AB63C41F}"/>
                  </a:ext>
                </a:extLst>
              </p:cNvPr>
              <p:cNvGrpSpPr/>
              <p:nvPr/>
            </p:nvGrpSpPr>
            <p:grpSpPr>
              <a:xfrm>
                <a:off x="-766923" y="1279645"/>
                <a:ext cx="8369497" cy="629354"/>
                <a:chOff x="-766923" y="1279645"/>
                <a:chExt cx="8369497" cy="629354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8B402D91-0C5E-4BCD-95AB-A147A3123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6821"/>
                <a:stretch/>
              </p:blipFill>
              <p:spPr>
                <a:xfrm>
                  <a:off x="5342404" y="1389664"/>
                  <a:ext cx="2260170" cy="432000"/>
                </a:xfrm>
                <a:prstGeom prst="rect">
                  <a:avLst/>
                </a:prstGeom>
              </p:spPr>
            </p:pic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E7EF3A5-3CF0-4080-8DE7-C4AAC2D35105}"/>
                    </a:ext>
                  </a:extLst>
                </p:cNvPr>
                <p:cNvSpPr/>
                <p:nvPr/>
              </p:nvSpPr>
              <p:spPr>
                <a:xfrm>
                  <a:off x="-766923" y="1279645"/>
                  <a:ext cx="8369497" cy="629354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DB67FB6-F4A7-42B8-8203-F01898A17181}"/>
                </a:ext>
              </a:extLst>
            </p:cNvPr>
            <p:cNvSpPr txBox="1"/>
            <p:nvPr/>
          </p:nvSpPr>
          <p:spPr>
            <a:xfrm>
              <a:off x="213365" y="1364681"/>
              <a:ext cx="1145377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>
                  <a:solidFill>
                    <a:srgbClr val="6B2D0B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estimator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9ECE24D-E5A6-4481-B0B1-46C3D4865D6B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87251" y="3615869"/>
            <a:ext cx="572689" cy="105464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A32D7C5-C7E7-4DA8-8ABC-DDCE2CC4EF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4" t="4220" b="9440"/>
          <a:stretch/>
        </p:blipFill>
        <p:spPr>
          <a:xfrm>
            <a:off x="387251" y="5639649"/>
            <a:ext cx="4174756" cy="441519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96B8519-CB13-41F1-B8ED-238B51B11983}"/>
              </a:ext>
            </a:extLst>
          </p:cNvPr>
          <p:cNvCxnSpPr>
            <a:cxnSpLocks/>
          </p:cNvCxnSpPr>
          <p:nvPr/>
        </p:nvCxnSpPr>
        <p:spPr>
          <a:xfrm flipH="1">
            <a:off x="4725289" y="5360951"/>
            <a:ext cx="1158676" cy="4839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DE631D-A616-4150-B0E4-12DAEE049818}"/>
              </a:ext>
            </a:extLst>
          </p:cNvPr>
          <p:cNvGrpSpPr/>
          <p:nvPr/>
        </p:nvGrpSpPr>
        <p:grpSpPr>
          <a:xfrm>
            <a:off x="347834" y="1257334"/>
            <a:ext cx="8408914" cy="1572325"/>
            <a:chOff x="347834" y="1257334"/>
            <a:chExt cx="8408914" cy="15723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DDF2B09-24E9-41C5-AECA-355CE835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5800"/>
            <a:stretch/>
          </p:blipFill>
          <p:spPr>
            <a:xfrm>
              <a:off x="3498503" y="1271146"/>
              <a:ext cx="5258245" cy="155851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F162A2B-B049-4F13-BF65-7C24992D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7834" y="1257334"/>
              <a:ext cx="3181350" cy="155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0D9EA7-72E0-4BBD-90D3-3B25B0FC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0B5A9-EEF8-48E8-8800-76EB48B9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8" b="11740"/>
          <a:stretch/>
        </p:blipFill>
        <p:spPr>
          <a:xfrm>
            <a:off x="788179" y="2826523"/>
            <a:ext cx="7654034" cy="34649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DC9745-A26A-479E-8E44-DB3D9AEE2A8E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E7486A-3A38-492D-B3AB-364A0F6EF8E0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GraphSAINT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收敛速度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576770-82A4-4547-A5D4-EBD4D3A37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22"/>
          <a:stretch/>
        </p:blipFill>
        <p:spPr>
          <a:xfrm>
            <a:off x="4396535" y="853491"/>
            <a:ext cx="3813926" cy="19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2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4CD47B-046C-4323-81A0-11F587CB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9A6BC-236E-411D-99FF-43EB5354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97" y="1315156"/>
            <a:ext cx="6638605" cy="33193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48F857-6FAA-4B6F-9DE3-C4FA011B31C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实验对比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8B395-AA06-4989-9954-3BE2EAA4CF8C}"/>
              </a:ext>
            </a:extLst>
          </p:cNvPr>
          <p:cNvSpPr txBox="1"/>
          <p:nvPr/>
        </p:nvSpPr>
        <p:spPr>
          <a:xfrm>
            <a:off x="163537" y="853491"/>
            <a:ext cx="724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GraphSAINT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深层网络训练时间、训练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采样时间比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54C5D4-9F4E-4172-BCF9-A26DA2D9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7" y="4634459"/>
            <a:ext cx="7491663" cy="15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81D4E9-AC2A-45B1-AE56-4A6417E4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D45E8-8BD9-4E6C-9930-5B9EDE9A2B3C}"/>
              </a:ext>
            </a:extLst>
          </p:cNvPr>
          <p:cNvSpPr txBox="1"/>
          <p:nvPr/>
        </p:nvSpPr>
        <p:spPr>
          <a:xfrm>
            <a:off x="428281" y="199434"/>
            <a:ext cx="576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-GraphSAINT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02538A-D33D-4618-BB5A-2E700F10C2FC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GraphSAINT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小结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33147-EEF3-4F7D-8866-A80F8CEAF393}"/>
              </a:ext>
            </a:extLst>
          </p:cNvPr>
          <p:cNvSpPr/>
          <p:nvPr/>
        </p:nvSpPr>
        <p:spPr>
          <a:xfrm>
            <a:off x="764601" y="1566770"/>
            <a:ext cx="7664521" cy="4437739"/>
          </a:xfrm>
          <a:prstGeom prst="rect">
            <a:avLst/>
          </a:prstGeom>
          <a:ln w="19050">
            <a:solidFill>
              <a:srgbClr val="587558"/>
            </a:solidFill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贡献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效果不错且容易实现的采样方法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 </a:t>
            </a:r>
            <a:endParaRPr lang="en-US" altLang="zh-CN" sz="2000" b="1" u="sng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采样和训练的并行化</a:t>
            </a:r>
            <a:endParaRPr lang="en-US" altLang="zh-CN" sz="2000" b="1" u="sng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采样器设计部分有</a:t>
            </a:r>
            <a:r>
              <a:rPr lang="zh-CN" altLang="en-US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证明</a:t>
            </a:r>
            <a:endParaRPr lang="en-US" altLang="zh-CN" sz="2000" b="1" u="sng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实验设置相当完整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不足</a:t>
            </a:r>
            <a:endParaRPr lang="en-US" altLang="zh-CN" sz="2000" b="1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采样和训练任有提升空间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证明部分不包含非线性函数 </a:t>
            </a:r>
            <a:r>
              <a:rPr lang="en-US" altLang="zh-CN" sz="2000">
                <a:solidFill>
                  <a:srgbClr val="6B2D0B"/>
                </a:solidFill>
                <a:ea typeface="微软雅黑" panose="020B0503020204020204" pitchFamily="34" charset="-122"/>
              </a:rPr>
              <a:t>(e.g. sigmoid)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>
                <a:solidFill>
                  <a:srgbClr val="6B2D0B"/>
                </a:solidFill>
                <a:ea typeface="微软雅黑" panose="020B0503020204020204" pitchFamily="34" charset="-122"/>
              </a:rPr>
              <a:t>卷</a:t>
            </a:r>
            <a:r>
              <a:rPr lang="zh-CN" altLang="en-US" sz="2000" b="1">
                <a:solidFill>
                  <a:srgbClr val="6B2D0B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>
                <a:solidFill>
                  <a:srgbClr val="6B2D0B"/>
                </a:solidFill>
                <a:ea typeface="微软雅黑" panose="020B0503020204020204" pitchFamily="34" charset="-122"/>
              </a:rPr>
              <a:t>起来了</a:t>
            </a:r>
            <a:endParaRPr lang="en-US" altLang="zh-CN" sz="2000">
              <a:solidFill>
                <a:srgbClr val="6B2D0B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39EB39-3A86-4C09-ADFC-61654059589C}"/>
              </a:ext>
            </a:extLst>
          </p:cNvPr>
          <p:cNvSpPr txBox="1"/>
          <p:nvPr/>
        </p:nvSpPr>
        <p:spPr>
          <a:xfrm>
            <a:off x="4759794" y="2828835"/>
            <a:ext cx="358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/>
            <a:r>
              <a:rPr lang="en-US" altLang="zh-CN" b="1"/>
              <a:t>Parallel graph sampling</a:t>
            </a:r>
          </a:p>
          <a:p>
            <a:pPr marL="180000"/>
            <a:r>
              <a:rPr lang="en-US" altLang="zh-CN" b="1"/>
              <a:t>Parallel training</a:t>
            </a:r>
          </a:p>
          <a:p>
            <a:pPr marL="540000"/>
            <a:r>
              <a:rPr lang="en-US" altLang="zh-CN"/>
              <a:t>- Feature aggregation</a:t>
            </a:r>
          </a:p>
          <a:p>
            <a:pPr marL="540000"/>
            <a:r>
              <a:rPr lang="en-US" altLang="zh-CN"/>
              <a:t>- Weight application</a:t>
            </a:r>
            <a:endParaRPr lang="en-US" altLang="zh-CN" sz="20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231055F-CF71-4EB9-ACF5-5592EA8A9936}"/>
              </a:ext>
            </a:extLst>
          </p:cNvPr>
          <p:cNvCxnSpPr>
            <a:cxnSpLocks/>
          </p:cNvCxnSpPr>
          <p:nvPr/>
        </p:nvCxnSpPr>
        <p:spPr>
          <a:xfrm>
            <a:off x="3505200" y="2989385"/>
            <a:ext cx="128496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822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792A82-3C77-46D0-BBBA-251ED6E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CB49F7-ECD7-404A-9857-7F839476BF45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实验对比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0A373D-A2DB-41A6-8298-7C668CF0D025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DGL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实现版本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7B447F-CE18-4B57-B893-D5DC685C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6" y="1315156"/>
            <a:ext cx="8348028" cy="4317223"/>
          </a:xfrm>
          <a:prstGeom prst="rect">
            <a:avLst/>
          </a:prstGeom>
        </p:spPr>
      </p:pic>
      <p:sp>
        <p:nvSpPr>
          <p:cNvPr id="6" name="页脚占位符 2">
            <a:extLst>
              <a:ext uri="{FF2B5EF4-FFF2-40B4-BE49-F238E27FC236}">
                <a16:creationId xmlns:a16="http://schemas.microsoft.com/office/drawing/2014/main" id="{0A308858-7667-4E14-BE8E-29B624551178}"/>
              </a:ext>
            </a:extLst>
          </p:cNvPr>
          <p:cNvSpPr txBox="1">
            <a:spLocks/>
          </p:cNvSpPr>
          <p:nvPr/>
        </p:nvSpPr>
        <p:spPr>
          <a:xfrm>
            <a:off x="454310" y="5733885"/>
            <a:ext cx="8246114" cy="50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https://github.com/GraphSAINT/GraphSAINT </a:t>
            </a:r>
          </a:p>
          <a:p>
            <a:pPr algn="l"/>
            <a:r>
              <a:rPr lang="en-US" altLang="zh-CN"/>
              <a:t>[2] https://github.com/google-research/google-research/tree/master/cluster_gcn</a:t>
            </a:r>
          </a:p>
          <a:p>
            <a:pPr algn="l"/>
            <a:r>
              <a:rPr lang="en-US" altLang="zh-CN"/>
              <a:t>[3] https://github.com/williamleif/GraphSAGE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16DD96-1123-4E5F-833B-FD0F0761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261" y="4463303"/>
            <a:ext cx="934021" cy="7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792A82-3C77-46D0-BBBA-251ED6E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CB49F7-ECD7-404A-9857-7F839476BF45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总结与想法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A39DB4-86F3-42CC-BCA2-F50BF2EC6AEE}"/>
              </a:ext>
            </a:extLst>
          </p:cNvPr>
          <p:cNvGrpSpPr/>
          <p:nvPr/>
        </p:nvGrpSpPr>
        <p:grpSpPr>
          <a:xfrm>
            <a:off x="739739" y="908708"/>
            <a:ext cx="7664521" cy="5313187"/>
            <a:chOff x="764601" y="1137305"/>
            <a:chExt cx="7664521" cy="531318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C25768-3D72-4A2B-9704-91D94CBE8ED4}"/>
                </a:ext>
              </a:extLst>
            </p:cNvPr>
            <p:cNvSpPr/>
            <p:nvPr/>
          </p:nvSpPr>
          <p:spPr>
            <a:xfrm>
              <a:off x="764601" y="1137305"/>
              <a:ext cx="7664521" cy="3274871"/>
            </a:xfrm>
            <a:prstGeom prst="rect">
              <a:avLst/>
            </a:prstGeom>
            <a:ln w="19050">
              <a:solidFill>
                <a:srgbClr val="587558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三种采样方法  </a:t>
              </a:r>
              <a:r>
                <a:rPr lang="en-US" altLang="zh-CN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GraphSAGE</a:t>
              </a:r>
              <a:r>
                <a:rPr lang="zh-CN" altLang="en-US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，</a:t>
              </a:r>
              <a:r>
                <a:rPr lang="en-US" altLang="zh-CN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ClusterGCN</a:t>
              </a:r>
              <a:r>
                <a:rPr lang="zh-CN" altLang="en-US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，</a:t>
              </a:r>
              <a:r>
                <a:rPr lang="en-US" altLang="zh-CN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GraphSAINT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图划分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]  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METIS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划分图的</a:t>
              </a:r>
              <a:r>
                <a:rPr lang="zh-CN" altLang="en-US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开销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过大</a:t>
              </a:r>
              <a:endParaRPr lang="en-US" altLang="zh-CN" sz="2000">
                <a:solidFill>
                  <a:srgbClr val="6B2D0B"/>
                </a:solidFill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标签分布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]  </a:t>
              </a:r>
              <a:r>
                <a:rPr lang="zh-CN" altLang="en-US" sz="20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图划分后各个子图间</a:t>
              </a:r>
              <a:r>
                <a:rPr lang="zh-CN" altLang="en-US" sz="2000" b="1" u="sng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标签分布不平衡 </a:t>
              </a:r>
              <a:r>
                <a:rPr lang="en-US" altLang="zh-CN" sz="200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non-iid?)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数据集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]  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稀少类别被人为去除 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(96,295 nodes have no labels)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效率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]  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采样速度  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(EuroSys 21 – </a:t>
              </a:r>
              <a:r>
                <a:rPr lang="en-US" altLang="zh-CN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NextDoor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 GPU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采样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有向图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?]  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与无向图比，</a:t>
              </a:r>
              <a:r>
                <a:rPr lang="zh-CN" altLang="en-US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划分、聚合、采样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是存在区别的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[</a:t>
              </a:r>
              <a:r>
                <a:rPr lang="zh-CN" altLang="en-US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新东西</a:t>
              </a:r>
              <a:r>
                <a:rPr lang="en-US" altLang="zh-CN" sz="2000" b="1">
                  <a:solidFill>
                    <a:srgbClr val="6B2D0B"/>
                  </a:solidFill>
                  <a:ea typeface="微软雅黑" panose="020B0503020204020204" pitchFamily="34" charset="-122"/>
                </a:rPr>
                <a:t>?]  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Federated Graph Learning (</a:t>
              </a:r>
              <a:r>
                <a:rPr lang="en-US" altLang="zh-CN" sz="2000" b="1" u="sng">
                  <a:solidFill>
                    <a:srgbClr val="6B2D0B"/>
                  </a:solidFill>
                  <a:ea typeface="微软雅黑" panose="020B0503020204020204" pitchFamily="34" charset="-122"/>
                </a:rPr>
                <a:t>FGL</a:t>
              </a:r>
              <a:r>
                <a:rPr lang="en-US" altLang="zh-CN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) – </a:t>
              </a:r>
              <a:r>
                <a:rPr lang="zh-CN" altLang="en-US" sz="2000">
                  <a:solidFill>
                    <a:srgbClr val="6B2D0B"/>
                  </a:solidFill>
                  <a:ea typeface="微软雅黑" panose="020B0503020204020204" pitchFamily="34" charset="-122"/>
                </a:rPr>
                <a:t>场景与数据集</a:t>
              </a:r>
              <a:endParaRPr lang="en-US" altLang="zh-CN" sz="2000">
                <a:solidFill>
                  <a:srgbClr val="6B2D0B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" name="页脚占位符 2">
              <a:extLst>
                <a:ext uri="{FF2B5EF4-FFF2-40B4-BE49-F238E27FC236}">
                  <a16:creationId xmlns:a16="http://schemas.microsoft.com/office/drawing/2014/main" id="{254D70A8-5CD1-490E-ACD5-824E7161D21F}"/>
                </a:ext>
              </a:extLst>
            </p:cNvPr>
            <p:cNvSpPr txBox="1">
              <a:spLocks/>
            </p:cNvSpPr>
            <p:nvPr/>
          </p:nvSpPr>
          <p:spPr>
            <a:xfrm>
              <a:off x="764601" y="4446009"/>
              <a:ext cx="7664520" cy="2004483"/>
            </a:xfrm>
            <a:prstGeom prst="rect">
              <a:avLst/>
            </a:prstGeom>
          </p:spPr>
          <p:txBody>
            <a:bodyPr vert="horz" lIns="91440" tIns="45720" rIns="91440" bIns="45720" rtlCol="0" anchor="t" anchorCtr="0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457200" algn="l">
                <a:lnSpc>
                  <a:spcPct val="125000"/>
                </a:lnSpc>
              </a:pPr>
              <a:r>
                <a:rPr lang="zh-CN" altLang="en-US" sz="1600" b="1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</a:t>
              </a:r>
              <a:endParaRPr lang="en-US" altLang="zh-CN" sz="1600" b="1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457200" algn="l">
                <a:lnSpc>
                  <a:spcPct val="125000"/>
                </a:lnSpc>
              </a:pPr>
              <a:r>
                <a:rPr lang="en-US" altLang="zh-CN" sz="1400">
                  <a:solidFill>
                    <a:srgbClr val="6B2D0B"/>
                  </a:solidFill>
                </a:rPr>
                <a:t>[1] Jangda A, et al. Accelerating graph sampling for graph machine learning using GPUs. EuroSys, 2021. </a:t>
              </a:r>
            </a:p>
            <a:p>
              <a:pPr indent="-457200" algn="l">
                <a:lnSpc>
                  <a:spcPct val="125000"/>
                </a:lnSpc>
              </a:pPr>
              <a:r>
                <a:rPr lang="en-US" altLang="zh-CN" sz="1400">
                  <a:solidFill>
                    <a:srgbClr val="6B2D0B"/>
                  </a:solidFill>
                </a:rPr>
                <a:t>[2] Zhang H, et al. Federated Graph Learning--A Position Paper. arXiv preprint arXiv:2105.11099.</a:t>
              </a:r>
            </a:p>
            <a:p>
              <a:pPr indent="-457200" algn="l">
                <a:lnSpc>
                  <a:spcPct val="125000"/>
                </a:lnSpc>
              </a:pPr>
              <a:r>
                <a:rPr lang="en-US" altLang="zh-CN" sz="1400">
                  <a:solidFill>
                    <a:srgbClr val="6B2D0B"/>
                  </a:solidFill>
                </a:rPr>
                <a:t>[3] He C, et al. FedGraphNN: A federated learning system and benchmark for graph neural networks.     arXiv:2104.07145.</a:t>
              </a:r>
            </a:p>
            <a:p>
              <a:pPr indent="-457200" algn="l">
                <a:lnSpc>
                  <a:spcPct val="125000"/>
                </a:lnSpc>
              </a:pPr>
              <a:r>
                <a:rPr lang="en-US" altLang="zh-CN" sz="1400">
                  <a:solidFill>
                    <a:srgbClr val="6B2D0B"/>
                  </a:solidFill>
                </a:rPr>
                <a:t>[4] https://github.com/FedML-AI/FedGraphNN  (USC – He Chaoyang)</a:t>
              </a:r>
            </a:p>
            <a:p>
              <a:pPr indent="-457200" algn="l">
                <a:lnSpc>
                  <a:spcPct val="125000"/>
                </a:lnSpc>
              </a:pPr>
              <a:r>
                <a:rPr lang="en-US" altLang="zh-CN" sz="1400">
                  <a:solidFill>
                    <a:srgbClr val="6B2D0B"/>
                  </a:solidFill>
                </a:rPr>
                <a:t>[5] Matthew T, et al. Analyzing the Performance of Graph Neural Networks with Pipe Parallelism. 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461E72-B959-4D20-ADEA-AA1FFFCE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134" y="5625545"/>
              <a:ext cx="1936987" cy="552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2CC1D5-C554-4A7E-9194-09756510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D1B50-3164-4174-A617-E1A39B8BFC74}"/>
              </a:ext>
            </a:extLst>
          </p:cNvPr>
          <p:cNvSpPr/>
          <p:nvPr/>
        </p:nvSpPr>
        <p:spPr>
          <a:xfrm>
            <a:off x="429866" y="1029487"/>
            <a:ext cx="8284266" cy="2942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kern="100">
                <a:ea typeface="微软雅黑" panose="020B0503020204020204" pitchFamily="34" charset="-122"/>
              </a:rPr>
              <a:t>独立同分布（</a:t>
            </a:r>
            <a:r>
              <a:rPr lang="en-US" altLang="zh-CN" kern="100">
                <a:ea typeface="微软雅黑" panose="020B0503020204020204" pitchFamily="34" charset="-122"/>
              </a:rPr>
              <a:t>independent and identically distributed</a:t>
            </a:r>
            <a:r>
              <a:rPr lang="zh-CN" altLang="zh-CN" kern="100">
                <a:ea typeface="微软雅黑" panose="020B0503020204020204" pitchFamily="34" charset="-122"/>
              </a:rPr>
              <a:t>，简称</a:t>
            </a:r>
            <a:r>
              <a:rPr lang="en-US" altLang="zh-CN" kern="100">
                <a:ea typeface="微软雅黑" panose="020B0503020204020204" pitchFamily="34" charset="-122"/>
              </a:rPr>
              <a:t>i.i.d</a:t>
            </a:r>
            <a:r>
              <a:rPr lang="zh-CN" altLang="zh-CN" kern="100">
                <a:ea typeface="微软雅黑" panose="020B0503020204020204" pitchFamily="34" charset="-122"/>
              </a:rPr>
              <a:t>）是指输入空间中的所有样本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服从一个隐含未知的分布</a:t>
            </a:r>
            <a:r>
              <a:rPr lang="zh-CN" altLang="zh-CN" kern="100">
                <a:ea typeface="微软雅黑" panose="020B0503020204020204" pitchFamily="34" charset="-122"/>
              </a:rPr>
              <a:t>，训练数据集和测试数据集的所有样本都是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独立地从这个分布上采样而得</a:t>
            </a:r>
            <a:r>
              <a:rPr lang="zh-CN" altLang="zh-CN" kern="100">
                <a:ea typeface="微软雅黑" panose="020B0503020204020204" pitchFamily="34" charset="-122"/>
              </a:rPr>
              <a:t>。这是机器学习领域的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重要假设</a:t>
            </a:r>
            <a:r>
              <a:rPr lang="zh-CN" altLang="zh-CN" kern="100">
                <a:ea typeface="微软雅黑" panose="020B0503020204020204" pitchFamily="34" charset="-122"/>
              </a:rPr>
              <a:t>，保障了通过训练数据学习到的模型能够在测试集上获得好的效果。而在联邦学习的应用场景中，各个客户端设备上的数据是由设备（用户）独立产生的，不同设备（用户）的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非同源数据具有不同的分布特征</a:t>
            </a:r>
            <a:r>
              <a:rPr lang="zh-CN" altLang="zh-CN" kern="100">
                <a:ea typeface="微软雅黑" panose="020B0503020204020204" pitchFamily="34" charset="-122"/>
              </a:rPr>
              <a:t>，无论哪台设备上基于特定用户的使用所产生的本地数据集都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不能代表总体分布</a:t>
            </a:r>
            <a:r>
              <a:rPr lang="zh-CN" altLang="zh-CN" kern="100">
                <a:ea typeface="微软雅黑" panose="020B0503020204020204" pitchFamily="34" charset="-122"/>
              </a:rPr>
              <a:t>，所以每台设备进行本地学习时的训练数据是</a:t>
            </a:r>
            <a:r>
              <a:rPr lang="zh-CN" altLang="zh-CN" b="1" kern="100">
                <a:solidFill>
                  <a:srgbClr val="FF0000"/>
                </a:solidFill>
                <a:ea typeface="微软雅黑" panose="020B0503020204020204" pitchFamily="34" charset="-122"/>
              </a:rPr>
              <a:t>非独立同分布</a:t>
            </a:r>
            <a:r>
              <a:rPr lang="zh-CN" altLang="zh-CN" kern="100">
                <a:ea typeface="微软雅黑" panose="020B0503020204020204" pitchFamily="34" charset="-122"/>
              </a:rPr>
              <a:t>（</a:t>
            </a:r>
            <a:r>
              <a:rPr lang="en-US" altLang="zh-CN" kern="100">
                <a:ea typeface="微软雅黑" panose="020B0503020204020204" pitchFamily="34" charset="-122"/>
              </a:rPr>
              <a:t>non-Independent and Identically Distributed</a:t>
            </a:r>
            <a:r>
              <a:rPr lang="zh-CN" altLang="zh-CN" kern="100">
                <a:ea typeface="微软雅黑" panose="020B0503020204020204" pitchFamily="34" charset="-122"/>
              </a:rPr>
              <a:t>，简称</a:t>
            </a:r>
            <a:r>
              <a:rPr lang="en-US" altLang="zh-CN" kern="100">
                <a:ea typeface="微软雅黑" panose="020B0503020204020204" pitchFamily="34" charset="-122"/>
              </a:rPr>
              <a:t> </a:t>
            </a:r>
            <a:r>
              <a:rPr lang="en-US" altLang="zh-CN" kern="100">
                <a:solidFill>
                  <a:srgbClr val="FF0000"/>
                </a:solidFill>
                <a:ea typeface="微软雅黑" panose="020B0503020204020204" pitchFamily="34" charset="-122"/>
              </a:rPr>
              <a:t>Non-IID</a:t>
            </a:r>
            <a:r>
              <a:rPr lang="zh-CN" altLang="zh-CN" kern="100">
                <a:ea typeface="微软雅黑" panose="020B0503020204020204" pitchFamily="34" charset="-122"/>
              </a:rPr>
              <a:t>）的。</a:t>
            </a:r>
            <a:endParaRPr lang="zh-CN" altLang="zh-CN" kern="100" dirty="0"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48DF6-48A7-4FAC-85CC-E7FB541D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0"/>
          <a:stretch/>
        </p:blipFill>
        <p:spPr>
          <a:xfrm>
            <a:off x="2438206" y="4243763"/>
            <a:ext cx="4267585" cy="1799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7C198A-6F34-47CE-86CE-3FEFDD625842}"/>
              </a:ext>
            </a:extLst>
          </p:cNvPr>
          <p:cNvSpPr txBox="1"/>
          <p:nvPr/>
        </p:nvSpPr>
        <p:spPr>
          <a:xfrm>
            <a:off x="3829861" y="59682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ea typeface="微软雅黑" panose="020B0503020204020204" pitchFamily="34" charset="-122"/>
              </a:rPr>
              <a:t>MNIST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1E29E8-31C9-4B07-93FE-DF1BFBDCA032}"/>
              </a:ext>
            </a:extLst>
          </p:cNvPr>
          <p:cNvSpPr txBox="1"/>
          <p:nvPr/>
        </p:nvSpPr>
        <p:spPr>
          <a:xfrm>
            <a:off x="428281" y="199434"/>
            <a:ext cx="530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补充 </a:t>
            </a:r>
            <a:r>
              <a:rPr lang="en-US" altLang="zh-CN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Non-IID</a:t>
            </a:r>
            <a:endParaRPr lang="zh-CN" altLang="en-US" sz="2800" b="1" spc="20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4A444928-348D-482D-BD4C-D9899452BB8E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ea typeface="微软雅黑" panose="020B0503020204020204" pitchFamily="34" charset="-122"/>
              </a:rPr>
              <a:t>[1] </a:t>
            </a:r>
            <a:r>
              <a:rPr lang="zh-CN" altLang="en-US">
                <a:ea typeface="微软雅黑" panose="020B0503020204020204" pitchFamily="34" charset="-122"/>
              </a:rPr>
              <a:t>成新宇</a:t>
            </a:r>
            <a:r>
              <a:rPr lang="en-US" altLang="zh-CN">
                <a:ea typeface="微软雅黑" panose="020B0503020204020204" pitchFamily="34" charset="-122"/>
              </a:rPr>
              <a:t>. 20210617-</a:t>
            </a:r>
            <a:r>
              <a:rPr lang="zh-CN" altLang="en-US">
                <a:ea typeface="微软雅黑" panose="020B0503020204020204" pitchFamily="34" charset="-122"/>
              </a:rPr>
              <a:t>成新宇</a:t>
            </a:r>
            <a:r>
              <a:rPr lang="en-US" altLang="zh-CN">
                <a:ea typeface="微软雅黑" panose="020B0503020204020204" pitchFamily="34" charset="-122"/>
              </a:rPr>
              <a:t>-Fast-Convergent Federated Learning with Adaptive Weighting.pptx. 2021.</a:t>
            </a:r>
          </a:p>
          <a:p>
            <a:pPr algn="l"/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C974C5-22BE-430C-8B39-8988B6415A23}"/>
              </a:ext>
            </a:extLst>
          </p:cNvPr>
          <p:cNvSpPr txBox="1"/>
          <p:nvPr/>
        </p:nvSpPr>
        <p:spPr>
          <a:xfrm>
            <a:off x="7296865" y="4912627"/>
            <a:ext cx="86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altLang="zh-CN" sz="2400" b="1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07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9A945-5DA8-4842-824C-43EDA64AA903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现实生活中的图数据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EE4E731-B02D-4866-AEFA-508AB435A0A3}"/>
              </a:ext>
            </a:extLst>
          </p:cNvPr>
          <p:cNvGrpSpPr/>
          <p:nvPr/>
        </p:nvGrpSpPr>
        <p:grpSpPr>
          <a:xfrm>
            <a:off x="427032" y="1315156"/>
            <a:ext cx="8273392" cy="4860293"/>
            <a:chOff x="580953" y="1423456"/>
            <a:chExt cx="8273392" cy="48602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222B1F0-8C22-4182-943B-4CE5FFD7E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832" y="1423456"/>
              <a:ext cx="2235135" cy="228492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7DE4FAD-78C9-4263-95ED-2B950C34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953" y="1895719"/>
              <a:ext cx="2479150" cy="144994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3420F17-1DCD-4137-9B3B-EDEFD298D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953" y="4009417"/>
              <a:ext cx="5029200" cy="1905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482B672-28F8-43B1-A540-A84844938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6508" y="4178198"/>
              <a:ext cx="2716539" cy="15674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80BF4E8-0812-4469-8AD5-D72396D49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6508" y="1533003"/>
              <a:ext cx="3007837" cy="2175381"/>
            </a:xfrm>
            <a:prstGeom prst="rect">
              <a:avLst/>
            </a:prstGeom>
          </p:spPr>
        </p:pic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56E85F05-AE03-4FBD-843F-9E56913E7AFB}"/>
                </a:ext>
              </a:extLst>
            </p:cNvPr>
            <p:cNvSpPr txBox="1"/>
            <p:nvPr/>
          </p:nvSpPr>
          <p:spPr>
            <a:xfrm>
              <a:off x="950765" y="3349316"/>
              <a:ext cx="173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Relational Data</a:t>
              </a:r>
              <a:endParaRPr lang="zh-CN" altLang="en-US" b="1" dirty="0"/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3EEE61BB-CBBD-49A0-BF23-80BDC7C32117}"/>
                </a:ext>
              </a:extLst>
            </p:cNvPr>
            <p:cNvSpPr txBox="1"/>
            <p:nvPr/>
          </p:nvSpPr>
          <p:spPr>
            <a:xfrm>
              <a:off x="3544636" y="3629821"/>
              <a:ext cx="173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Social Networks</a:t>
              </a:r>
              <a:endParaRPr lang="zh-CN" altLang="en-US" b="1" dirty="0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0BA04738-9550-4E13-AE5C-D616F73C2196}"/>
                </a:ext>
              </a:extLst>
            </p:cNvPr>
            <p:cNvSpPr txBox="1"/>
            <p:nvPr/>
          </p:nvSpPr>
          <p:spPr>
            <a:xfrm>
              <a:off x="1566367" y="5914417"/>
              <a:ext cx="3058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Recommendation Systems</a:t>
              </a:r>
              <a:endParaRPr lang="zh-CN" altLang="en-US" b="1" dirty="0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C72E88A9-C525-4D11-8A7E-730A2FA94712}"/>
                </a:ext>
              </a:extLst>
            </p:cNvPr>
            <p:cNvSpPr txBox="1"/>
            <p:nvPr/>
          </p:nvSpPr>
          <p:spPr>
            <a:xfrm>
              <a:off x="6111569" y="3704294"/>
              <a:ext cx="2094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Knowledge Bases</a:t>
              </a:r>
              <a:endParaRPr lang="zh-CN" altLang="en-US" b="1" dirty="0"/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0293253A-D8A6-4530-8B9C-23052270C6F5}"/>
                </a:ext>
              </a:extLst>
            </p:cNvPr>
            <p:cNvSpPr txBox="1"/>
            <p:nvPr/>
          </p:nvSpPr>
          <p:spPr>
            <a:xfrm>
              <a:off x="5911527" y="5914417"/>
              <a:ext cx="2586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Fraud and Financial Data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802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D76AEE-E97D-4523-AD6F-B440D88059F2}"/>
              </a:ext>
            </a:extLst>
          </p:cNvPr>
          <p:cNvSpPr txBox="1"/>
          <p:nvPr/>
        </p:nvSpPr>
        <p:spPr>
          <a:xfrm>
            <a:off x="163537" y="853491"/>
            <a:ext cx="393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GNN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工作流程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D43530-92F8-4925-9448-23AAE1CA2FEA}"/>
              </a:ext>
            </a:extLst>
          </p:cNvPr>
          <p:cNvGrpSpPr/>
          <p:nvPr/>
        </p:nvGrpSpPr>
        <p:grpSpPr>
          <a:xfrm>
            <a:off x="529967" y="1315156"/>
            <a:ext cx="8084066" cy="4776093"/>
            <a:chOff x="412265" y="1315156"/>
            <a:chExt cx="8084066" cy="477609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A46A986-A937-4EDB-842A-E271A8A6A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47" y="1315156"/>
              <a:ext cx="1998484" cy="1674591"/>
            </a:xfrm>
            <a:prstGeom prst="rect">
              <a:avLst/>
            </a:prstGeom>
          </p:spPr>
        </p:pic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93F0B980-3C3E-43F5-974E-7EFF299049D2}"/>
                </a:ext>
              </a:extLst>
            </p:cNvPr>
            <p:cNvSpPr/>
            <p:nvPr/>
          </p:nvSpPr>
          <p:spPr>
            <a:xfrm>
              <a:off x="2859308" y="1981468"/>
              <a:ext cx="2886634" cy="648000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ea typeface="微软雅黑" panose="020B0503020204020204" pitchFamily="34" charset="-122"/>
                </a:rPr>
                <a:t>Graph Neural Networks</a:t>
              </a:r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1D74EF7-CCEE-4044-8FB0-C9F414A8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65" y="1315156"/>
              <a:ext cx="1844856" cy="1980625"/>
            </a:xfrm>
            <a:prstGeom prst="rect">
              <a:avLst/>
            </a:prstGeom>
          </p:spPr>
        </p:pic>
        <p:sp>
          <p:nvSpPr>
            <p:cNvPr id="190" name="箭头: 右 189">
              <a:extLst>
                <a:ext uri="{FF2B5EF4-FFF2-40B4-BE49-F238E27FC236}">
                  <a16:creationId xmlns:a16="http://schemas.microsoft.com/office/drawing/2014/main" id="{E3CF7B48-D984-470B-93B5-28E62D83AB39}"/>
                </a:ext>
              </a:extLst>
            </p:cNvPr>
            <p:cNvSpPr>
              <a:spLocks/>
            </p:cNvSpPr>
            <p:nvPr/>
          </p:nvSpPr>
          <p:spPr>
            <a:xfrm>
              <a:off x="5904492" y="2125468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箭头: 右 190">
              <a:extLst>
                <a:ext uri="{FF2B5EF4-FFF2-40B4-BE49-F238E27FC236}">
                  <a16:creationId xmlns:a16="http://schemas.microsoft.com/office/drawing/2014/main" id="{EC49F89F-2C01-4DD9-9CB1-1DB7BB9F02AA}"/>
                </a:ext>
              </a:extLst>
            </p:cNvPr>
            <p:cNvSpPr>
              <a:spLocks/>
            </p:cNvSpPr>
            <p:nvPr/>
          </p:nvSpPr>
          <p:spPr>
            <a:xfrm>
              <a:off x="2254845" y="2136477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TextBox 24">
              <a:extLst>
                <a:ext uri="{FF2B5EF4-FFF2-40B4-BE49-F238E27FC236}">
                  <a16:creationId xmlns:a16="http://schemas.microsoft.com/office/drawing/2014/main" id="{EDFB0462-F005-46B0-8FE1-AB935CA17BAF}"/>
                </a:ext>
              </a:extLst>
            </p:cNvPr>
            <p:cNvSpPr txBox="1"/>
            <p:nvPr/>
          </p:nvSpPr>
          <p:spPr>
            <a:xfrm>
              <a:off x="464930" y="3192888"/>
              <a:ext cx="173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Input Graph</a:t>
              </a:r>
              <a:endParaRPr lang="zh-CN" altLang="en-US" b="1" dirty="0"/>
            </a:p>
          </p:txBody>
        </p:sp>
        <p:sp>
          <p:nvSpPr>
            <p:cNvPr id="193" name="TextBox 24">
              <a:extLst>
                <a:ext uri="{FF2B5EF4-FFF2-40B4-BE49-F238E27FC236}">
                  <a16:creationId xmlns:a16="http://schemas.microsoft.com/office/drawing/2014/main" id="{8D292E43-EBA6-48A9-837F-1D5114A2F511}"/>
                </a:ext>
              </a:extLst>
            </p:cNvPr>
            <p:cNvSpPr txBox="1"/>
            <p:nvPr/>
          </p:nvSpPr>
          <p:spPr>
            <a:xfrm>
              <a:off x="3354502" y="2701389"/>
              <a:ext cx="173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Ecoding Phase</a:t>
              </a:r>
              <a:endParaRPr lang="zh-CN" altLang="en-US" b="1" dirty="0"/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9FA12EB9-4359-4795-80E9-8FAF6DF0FFB8}"/>
                </a:ext>
              </a:extLst>
            </p:cNvPr>
            <p:cNvSpPr txBox="1"/>
            <p:nvPr/>
          </p:nvSpPr>
          <p:spPr>
            <a:xfrm>
              <a:off x="6477608" y="2989747"/>
              <a:ext cx="2018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Vertex Embeddings</a:t>
              </a:r>
              <a:endParaRPr lang="zh-CN" altLang="en-US" b="1" dirty="0"/>
            </a:p>
          </p:txBody>
        </p:sp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80D0DFF9-BA6F-4A21-BB15-D429F063AD83}"/>
                </a:ext>
              </a:extLst>
            </p:cNvPr>
            <p:cNvSpPr/>
            <p:nvPr/>
          </p:nvSpPr>
          <p:spPr>
            <a:xfrm>
              <a:off x="6497847" y="4374390"/>
              <a:ext cx="1998484" cy="648000"/>
            </a:xfrm>
            <a:prstGeom prst="roundRect">
              <a:avLst/>
            </a:prstGeom>
            <a:solidFill>
              <a:srgbClr val="6B2D0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ea typeface="微软雅黑" panose="020B0503020204020204" pitchFamily="34" charset="-122"/>
                </a:rPr>
                <a:t>Vertex </a:t>
              </a:r>
            </a:p>
            <a:p>
              <a:pPr algn="ctr"/>
              <a:r>
                <a:rPr lang="en-US" altLang="zh-CN">
                  <a:ea typeface="微软雅黑" panose="020B0503020204020204" pitchFamily="34" charset="-122"/>
                </a:rPr>
                <a:t>Embeddings</a:t>
              </a:r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96" name="矩形: 圆角 195">
              <a:extLst>
                <a:ext uri="{FF2B5EF4-FFF2-40B4-BE49-F238E27FC236}">
                  <a16:creationId xmlns:a16="http://schemas.microsoft.com/office/drawing/2014/main" id="{139C0BB1-164C-4288-9AC8-CDB8968E84A9}"/>
                </a:ext>
              </a:extLst>
            </p:cNvPr>
            <p:cNvSpPr/>
            <p:nvPr/>
          </p:nvSpPr>
          <p:spPr>
            <a:xfrm>
              <a:off x="3572758" y="4374390"/>
              <a:ext cx="1998484" cy="648000"/>
            </a:xfrm>
            <a:prstGeom prst="roundRect">
              <a:avLst/>
            </a:prstGeom>
            <a:solidFill>
              <a:srgbClr val="6B2D0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ea typeface="微软雅黑" panose="020B0503020204020204" pitchFamily="34" charset="-122"/>
                </a:rPr>
                <a:t>Decoder</a:t>
              </a:r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97" name="箭头: 右 196">
              <a:extLst>
                <a:ext uri="{FF2B5EF4-FFF2-40B4-BE49-F238E27FC236}">
                  <a16:creationId xmlns:a16="http://schemas.microsoft.com/office/drawing/2014/main" id="{BC663162-499C-4E22-9AF2-FDCA8385483B}"/>
                </a:ext>
              </a:extLst>
            </p:cNvPr>
            <p:cNvSpPr>
              <a:spLocks/>
            </p:cNvSpPr>
            <p:nvPr/>
          </p:nvSpPr>
          <p:spPr>
            <a:xfrm flipH="1">
              <a:off x="5764544" y="4518390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TextBox 24">
              <a:extLst>
                <a:ext uri="{FF2B5EF4-FFF2-40B4-BE49-F238E27FC236}">
                  <a16:creationId xmlns:a16="http://schemas.microsoft.com/office/drawing/2014/main" id="{57C2D453-E578-4295-9151-E7D739D39565}"/>
                </a:ext>
              </a:extLst>
            </p:cNvPr>
            <p:cNvSpPr txBox="1"/>
            <p:nvPr/>
          </p:nvSpPr>
          <p:spPr>
            <a:xfrm>
              <a:off x="3702237" y="5022390"/>
              <a:ext cx="1739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Decoding Phase</a:t>
              </a:r>
              <a:endParaRPr lang="zh-CN" altLang="en-US" b="1" dirty="0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5209B60A-2C83-4643-B185-50A9E90205EE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>
              <a:off x="2752471" y="4061459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8F6D6E62-5A47-41D9-958B-B712F6D9EFFF}"/>
                </a:ext>
              </a:extLst>
            </p:cNvPr>
            <p:cNvSpPr>
              <a:spLocks noChangeAspect="1"/>
            </p:cNvSpPr>
            <p:nvPr/>
          </p:nvSpPr>
          <p:spPr>
            <a:xfrm rot="18900000" flipH="1" flipV="1">
              <a:off x="2752471" y="5068121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D19F286-4180-4250-A2BC-11FCAC09C283}"/>
                </a:ext>
              </a:extLst>
            </p:cNvPr>
            <p:cNvGrpSpPr/>
            <p:nvPr/>
          </p:nvGrpSpPr>
          <p:grpSpPr>
            <a:xfrm>
              <a:off x="428281" y="3665531"/>
              <a:ext cx="2016000" cy="2425718"/>
              <a:chOff x="6750121" y="1603665"/>
              <a:chExt cx="2016000" cy="2425718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336B30E-E5EE-4FDB-92BA-4AB360BC37AD}"/>
                  </a:ext>
                </a:extLst>
              </p:cNvPr>
              <p:cNvSpPr/>
              <p:nvPr/>
            </p:nvSpPr>
            <p:spPr>
              <a:xfrm>
                <a:off x="6750121" y="1603665"/>
                <a:ext cx="2016000" cy="2425718"/>
              </a:xfrm>
              <a:prstGeom prst="rect">
                <a:avLst/>
              </a:prstGeom>
              <a:noFill/>
              <a:ln w="19050">
                <a:solidFill>
                  <a:srgbClr val="F6AB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A0578AD-BABE-4745-8791-F552575CF1C1}"/>
                  </a:ext>
                </a:extLst>
              </p:cNvPr>
              <p:cNvSpPr/>
              <p:nvPr/>
            </p:nvSpPr>
            <p:spPr>
              <a:xfrm>
                <a:off x="6858121" y="1715784"/>
                <a:ext cx="1800000" cy="648000"/>
              </a:xfrm>
              <a:prstGeom prst="roundRect">
                <a:avLst/>
              </a:prstGeom>
              <a:solidFill>
                <a:schemeClr val="accent6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ea typeface="微软雅黑" panose="020B0503020204020204" pitchFamily="34" charset="-122"/>
                  </a:rPr>
                  <a:t>Node</a:t>
                </a:r>
              </a:p>
              <a:p>
                <a:pPr algn="ctr"/>
                <a:r>
                  <a:rPr lang="en-US" altLang="zh-CN">
                    <a:ea typeface="微软雅黑" panose="020B0503020204020204" pitchFamily="34" charset="-122"/>
                  </a:rPr>
                  <a:t>Classification</a:t>
                </a: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93233B1-BAB1-42B9-9F48-7F5209BDB61D}"/>
                  </a:ext>
                </a:extLst>
              </p:cNvPr>
              <p:cNvSpPr/>
              <p:nvPr/>
            </p:nvSpPr>
            <p:spPr>
              <a:xfrm>
                <a:off x="6858121" y="2471503"/>
                <a:ext cx="1800000" cy="648000"/>
              </a:xfrm>
              <a:prstGeom prst="roundRect">
                <a:avLst/>
              </a:prstGeom>
              <a:solidFill>
                <a:schemeClr val="accent6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ea typeface="微软雅黑" panose="020B0503020204020204" pitchFamily="34" charset="-122"/>
                  </a:rPr>
                  <a:t>Graph</a:t>
                </a:r>
              </a:p>
              <a:p>
                <a:pPr algn="ctr"/>
                <a:r>
                  <a:rPr lang="en-US" altLang="zh-CN">
                    <a:ea typeface="微软雅黑" panose="020B0503020204020204" pitchFamily="34" charset="-122"/>
                  </a:rPr>
                  <a:t>Classification</a:t>
                </a: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94E037A1-8A10-4835-B0DE-E77BEBE53ABF}"/>
                  </a:ext>
                </a:extLst>
              </p:cNvPr>
              <p:cNvSpPr/>
              <p:nvPr/>
            </p:nvSpPr>
            <p:spPr>
              <a:xfrm>
                <a:off x="6858121" y="3236313"/>
                <a:ext cx="1800000" cy="648000"/>
              </a:xfrm>
              <a:prstGeom prst="roundRect">
                <a:avLst/>
              </a:prstGeom>
              <a:solidFill>
                <a:schemeClr val="accent6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ea typeface="微软雅黑" panose="020B0503020204020204" pitchFamily="34" charset="-122"/>
                  </a:rPr>
                  <a:t>……</a:t>
                </a:r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564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86E1E2-EAE4-4B0D-ADA1-8143324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476F002-6937-4994-81E3-50DC28730A7A}"/>
              </a:ext>
            </a:extLst>
          </p:cNvPr>
          <p:cNvSpPr txBox="1"/>
          <p:nvPr/>
        </p:nvSpPr>
        <p:spPr>
          <a:xfrm>
            <a:off x="163537" y="853491"/>
            <a:ext cx="540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Full Batch GCN [1]</a:t>
            </a:r>
          </a:p>
        </p:txBody>
      </p:sp>
      <p:sp>
        <p:nvSpPr>
          <p:cNvPr id="54" name="页脚占位符 2">
            <a:extLst>
              <a:ext uri="{FF2B5EF4-FFF2-40B4-BE49-F238E27FC236}">
                <a16:creationId xmlns:a16="http://schemas.microsoft.com/office/drawing/2014/main" id="{1C1A572E-B7B5-48B6-9F74-72C103E36B54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0" rIns="9144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Thomas N. Kipf, Max Welling. Semi-Supervised Classification with Graph Convolutional Networks. ICLR 17. </a:t>
            </a:r>
          </a:p>
          <a:p>
            <a:pPr algn="l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2D5FFB-0E15-4EC3-9B0E-B7AEDC446E7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6A023DE-900D-4651-AD13-06432257D5B0}"/>
              </a:ext>
            </a:extLst>
          </p:cNvPr>
          <p:cNvGrpSpPr/>
          <p:nvPr/>
        </p:nvGrpSpPr>
        <p:grpSpPr>
          <a:xfrm>
            <a:off x="398192" y="1365837"/>
            <a:ext cx="8347616" cy="4879870"/>
            <a:chOff x="398192" y="1365837"/>
            <a:chExt cx="8347616" cy="48798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7B534B2-BB2C-4C4A-B185-F8D92B6B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92" y="1365837"/>
              <a:ext cx="8347616" cy="476922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0B5533-47A0-4704-8753-47B786C7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21" y="3600059"/>
              <a:ext cx="2845414" cy="2645648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CF0FEE7-3A67-4254-AABE-D58DBDA4FFB7}"/>
              </a:ext>
            </a:extLst>
          </p:cNvPr>
          <p:cNvSpPr txBox="1"/>
          <p:nvPr/>
        </p:nvSpPr>
        <p:spPr>
          <a:xfrm>
            <a:off x="183008" y="4322531"/>
            <a:ext cx="140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2*L*|E|</a:t>
            </a:r>
          </a:p>
        </p:txBody>
      </p:sp>
    </p:spTree>
    <p:extLst>
      <p:ext uri="{BB962C8B-B14F-4D97-AF65-F5344CB8AC3E}">
        <p14:creationId xmlns:p14="http://schemas.microsoft.com/office/powerpoint/2010/main" val="404889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D76AEE-E97D-4523-AD6F-B440D88059F2}"/>
              </a:ext>
            </a:extLst>
          </p:cNvPr>
          <p:cNvSpPr txBox="1"/>
          <p:nvPr/>
        </p:nvSpPr>
        <p:spPr>
          <a:xfrm>
            <a:off x="163537" y="853491"/>
            <a:ext cx="657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挑战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 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大规模图上的训练方法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(Batching)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A05EAC1-CACB-46AE-BB92-A4CB1095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2" y="4161877"/>
            <a:ext cx="7500135" cy="209784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766ED76-CA67-4BA6-8873-746DB9899445}"/>
              </a:ext>
            </a:extLst>
          </p:cNvPr>
          <p:cNvGrpSpPr/>
          <p:nvPr/>
        </p:nvGrpSpPr>
        <p:grpSpPr>
          <a:xfrm>
            <a:off x="784697" y="1365838"/>
            <a:ext cx="7574606" cy="2698455"/>
            <a:chOff x="747462" y="1365838"/>
            <a:chExt cx="7574606" cy="2698455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C256606F-BE9F-4AD5-9C34-DB1DD42CD992}"/>
                </a:ext>
              </a:extLst>
            </p:cNvPr>
            <p:cNvSpPr>
              <a:spLocks/>
            </p:cNvSpPr>
            <p:nvPr/>
          </p:nvSpPr>
          <p:spPr>
            <a:xfrm>
              <a:off x="4789841" y="2639628"/>
              <a:ext cx="540000" cy="360000"/>
            </a:xfrm>
            <a:prstGeom prst="rightArrow">
              <a:avLst/>
            </a:prstGeom>
            <a:solidFill>
              <a:srgbClr val="F6AB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6A96123-1F1C-4CBB-911A-7D84AE9A4A5B}"/>
                </a:ext>
              </a:extLst>
            </p:cNvPr>
            <p:cNvGrpSpPr/>
            <p:nvPr/>
          </p:nvGrpSpPr>
          <p:grpSpPr>
            <a:xfrm>
              <a:off x="747462" y="1365838"/>
              <a:ext cx="3948178" cy="2669481"/>
              <a:chOff x="104567" y="1411239"/>
              <a:chExt cx="3948178" cy="2669481"/>
            </a:xfrm>
          </p:grpSpPr>
          <p:sp>
            <p:nvSpPr>
              <p:cNvPr id="16" name="TextBox 24">
                <a:extLst>
                  <a:ext uri="{FF2B5EF4-FFF2-40B4-BE49-F238E27FC236}">
                    <a16:creationId xmlns:a16="http://schemas.microsoft.com/office/drawing/2014/main" id="{C45E162E-6A77-4978-AF66-874900519AC7}"/>
                  </a:ext>
                </a:extLst>
              </p:cNvPr>
              <p:cNvSpPr txBox="1"/>
              <p:nvPr/>
            </p:nvSpPr>
            <p:spPr>
              <a:xfrm>
                <a:off x="1019258" y="1411239"/>
                <a:ext cx="231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>
                    <a:solidFill>
                      <a:srgbClr val="C00000"/>
                    </a:solidFill>
                  </a:rPr>
                  <a:t>Graph Partitioning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595CFF5-C69C-4366-90CD-39D6804C91D2}"/>
                  </a:ext>
                </a:extLst>
              </p:cNvPr>
              <p:cNvSpPr/>
              <p:nvPr/>
            </p:nvSpPr>
            <p:spPr>
              <a:xfrm>
                <a:off x="1061534" y="1946746"/>
                <a:ext cx="318498" cy="3184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01CFB6B-1759-4B8A-A779-FE655A859E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2155" y="3150425"/>
                <a:ext cx="320400" cy="3204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CF46FD9-82E5-4B3A-9F09-387C21F112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39968" y="2876910"/>
                <a:ext cx="320400" cy="320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9C57E46-84B2-4505-A6DE-A1FE82BB23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3658" y="1886990"/>
                <a:ext cx="320400" cy="320400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0928695-753A-4A2D-8251-85481EE554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4899" y="3500754"/>
                <a:ext cx="320400" cy="3204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7C54C77-91C9-4C09-8948-3BEF352B45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2521" y="3269664"/>
                <a:ext cx="320400" cy="3204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98B07D2-7494-46CC-8879-2AF47C1D9D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48894" y="2893692"/>
                <a:ext cx="320400" cy="320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B1CB068-C60B-48C1-9732-853156CC0F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492" y="3485437"/>
                <a:ext cx="320400" cy="320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4D1BE162-4C66-44F7-9805-F59975CC5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0471" y="2073613"/>
                <a:ext cx="320400" cy="320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EF85190-1FC4-4AC4-9972-24ADDE0148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6102" y="1831061"/>
                <a:ext cx="320400" cy="320400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F23DC35-5314-41D5-BF5D-D65B117A24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9433" y="2323633"/>
                <a:ext cx="320400" cy="320400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A7389B5-7064-4059-96C7-A406D55E84A6}"/>
                  </a:ext>
                </a:extLst>
              </p:cNvPr>
              <p:cNvSpPr/>
              <p:nvPr/>
            </p:nvSpPr>
            <p:spPr>
              <a:xfrm>
                <a:off x="826326" y="2685203"/>
                <a:ext cx="318498" cy="3184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8C6E47-DF98-4820-9361-C34DE958D3A3}"/>
                  </a:ext>
                </a:extLst>
              </p:cNvPr>
              <p:cNvSpPr/>
              <p:nvPr/>
            </p:nvSpPr>
            <p:spPr>
              <a:xfrm>
                <a:off x="2391385" y="2333406"/>
                <a:ext cx="318498" cy="3184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3F1E4AF-D39F-4051-A7BB-820C2278A9B0}"/>
                  </a:ext>
                </a:extLst>
              </p:cNvPr>
              <p:cNvSpPr/>
              <p:nvPr/>
            </p:nvSpPr>
            <p:spPr>
              <a:xfrm>
                <a:off x="859357" y="1856793"/>
                <a:ext cx="1070298" cy="1705510"/>
              </a:xfrm>
              <a:custGeom>
                <a:avLst/>
                <a:gdLst>
                  <a:gd name="connsiteX0" fmla="*/ 277402 w 1070298"/>
                  <a:gd name="connsiteY0" fmla="*/ 0 h 1705510"/>
                  <a:gd name="connsiteX1" fmla="*/ 1027416 w 1070298"/>
                  <a:gd name="connsiteY1" fmla="*/ 431515 h 1705510"/>
                  <a:gd name="connsiteX2" fmla="*/ 873304 w 1070298"/>
                  <a:gd name="connsiteY2" fmla="*/ 1017142 h 1705510"/>
                  <a:gd name="connsiteX3" fmla="*/ 0 w 1070298"/>
                  <a:gd name="connsiteY3" fmla="*/ 1705510 h 170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298" h="1705510">
                    <a:moveTo>
                      <a:pt x="277402" y="0"/>
                    </a:moveTo>
                    <a:cubicBezTo>
                      <a:pt x="602750" y="130995"/>
                      <a:pt x="928099" y="261991"/>
                      <a:pt x="1027416" y="431515"/>
                    </a:cubicBezTo>
                    <a:cubicBezTo>
                      <a:pt x="1126733" y="601039"/>
                      <a:pt x="1044540" y="804810"/>
                      <a:pt x="873304" y="1017142"/>
                    </a:cubicBezTo>
                    <a:cubicBezTo>
                      <a:pt x="702068" y="1229475"/>
                      <a:pt x="179798" y="1606193"/>
                      <a:pt x="0" y="1705510"/>
                    </a:cubicBezTo>
                  </a:path>
                </a:pathLst>
              </a:cu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EBB7AA8-4DAC-4B20-BEA5-FE294B29459C}"/>
                  </a:ext>
                </a:extLst>
              </p:cNvPr>
              <p:cNvCxnSpPr>
                <a:cxnSpLocks/>
                <a:stCxn id="33" idx="7"/>
                <a:endCxn id="31" idx="2"/>
              </p:cNvCxnSpPr>
              <p:nvPr/>
            </p:nvCxnSpPr>
            <p:spPr>
              <a:xfrm flipV="1">
                <a:off x="1098181" y="2483833"/>
                <a:ext cx="361252" cy="2480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DCF2E45-3EE0-4263-BCDE-0A51A88D2411}"/>
                  </a:ext>
                </a:extLst>
              </p:cNvPr>
              <p:cNvCxnSpPr>
                <a:cxnSpLocks/>
                <a:stCxn id="7" idx="5"/>
                <a:endCxn id="31" idx="1"/>
              </p:cNvCxnSpPr>
              <p:nvPr/>
            </p:nvCxnSpPr>
            <p:spPr>
              <a:xfrm>
                <a:off x="1333389" y="2218601"/>
                <a:ext cx="172965" cy="1519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D435AF0-E049-4D9D-B513-C7910645936A}"/>
                  </a:ext>
                </a:extLst>
              </p:cNvPr>
              <p:cNvCxnSpPr>
                <a:cxnSpLocks/>
                <a:stCxn id="7" idx="4"/>
                <a:endCxn id="33" idx="0"/>
              </p:cNvCxnSpPr>
              <p:nvPr/>
            </p:nvCxnSpPr>
            <p:spPr>
              <a:xfrm flipH="1">
                <a:off x="985575" y="2265244"/>
                <a:ext cx="235208" cy="4199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2AAAF004-7EA0-40F2-883C-CDAB8A2452C8}"/>
                  </a:ext>
                </a:extLst>
              </p:cNvPr>
              <p:cNvCxnSpPr>
                <a:cxnSpLocks/>
                <a:stCxn id="33" idx="6"/>
                <a:endCxn id="22" idx="1"/>
              </p:cNvCxnSpPr>
              <p:nvPr/>
            </p:nvCxnSpPr>
            <p:spPr>
              <a:xfrm>
                <a:off x="1144824" y="2844452"/>
                <a:ext cx="584252" cy="35289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439BDE5-DC49-4918-8C49-52E16D0CF319}"/>
                  </a:ext>
                </a:extLst>
              </p:cNvPr>
              <p:cNvCxnSpPr>
                <a:cxnSpLocks/>
                <a:stCxn id="25" idx="1"/>
                <a:endCxn id="33" idx="4"/>
              </p:cNvCxnSpPr>
              <p:nvPr/>
            </p:nvCxnSpPr>
            <p:spPr>
              <a:xfrm flipH="1" flipV="1">
                <a:off x="985575" y="3003701"/>
                <a:ext cx="256245" cy="5439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8130593-2468-47F6-8259-EBE0E9A7183A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1732912" y="2104540"/>
                <a:ext cx="320111" cy="266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31B5CEE-AE41-4FFC-898E-F43DFF3BA73C}"/>
                  </a:ext>
                </a:extLst>
              </p:cNvPr>
              <p:cNvCxnSpPr>
                <a:cxnSpLocks/>
                <a:stCxn id="34" idx="7"/>
                <a:endCxn id="24" idx="4"/>
              </p:cNvCxnSpPr>
              <p:nvPr/>
            </p:nvCxnSpPr>
            <p:spPr>
              <a:xfrm flipV="1">
                <a:off x="2663240" y="2207390"/>
                <a:ext cx="130618" cy="1726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1A8B898-01D5-42BB-8909-8E0554BB9EF2}"/>
                  </a:ext>
                </a:extLst>
              </p:cNvPr>
              <p:cNvCxnSpPr>
                <a:cxnSpLocks/>
                <a:stCxn id="34" idx="2"/>
                <a:endCxn id="31" idx="6"/>
              </p:cNvCxnSpPr>
              <p:nvPr/>
            </p:nvCxnSpPr>
            <p:spPr>
              <a:xfrm flipH="1" flipV="1">
                <a:off x="1779833" y="2483833"/>
                <a:ext cx="611552" cy="88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FA70DA9-5076-4098-A58B-DC7FCE2F8C73}"/>
                  </a:ext>
                </a:extLst>
              </p:cNvPr>
              <p:cNvCxnSpPr>
                <a:cxnSpLocks/>
                <a:stCxn id="31" idx="5"/>
                <a:endCxn id="23" idx="2"/>
              </p:cNvCxnSpPr>
              <p:nvPr/>
            </p:nvCxnSpPr>
            <p:spPr>
              <a:xfrm>
                <a:off x="1732912" y="2597112"/>
                <a:ext cx="807056" cy="4399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EBEB852-27B0-44A1-871E-1ECF5F86A235}"/>
                  </a:ext>
                </a:extLst>
              </p:cNvPr>
              <p:cNvCxnSpPr>
                <a:cxnSpLocks/>
                <a:stCxn id="23" idx="7"/>
                <a:endCxn id="29" idx="3"/>
              </p:cNvCxnSpPr>
              <p:nvPr/>
            </p:nvCxnSpPr>
            <p:spPr>
              <a:xfrm flipV="1">
                <a:off x="2813447" y="2347092"/>
                <a:ext cx="583945" cy="5767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52A476B-615E-42DD-87AA-307C30D88817}"/>
                  </a:ext>
                </a:extLst>
              </p:cNvPr>
              <p:cNvCxnSpPr>
                <a:cxnSpLocks/>
                <a:stCxn id="22" idx="5"/>
                <a:endCxn id="28" idx="1"/>
              </p:cNvCxnSpPr>
              <p:nvPr/>
            </p:nvCxnSpPr>
            <p:spPr>
              <a:xfrm>
                <a:off x="1955634" y="3423904"/>
                <a:ext cx="202779" cy="1084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4D0153F-E805-480D-A810-8F57E06A5686}"/>
                  </a:ext>
                </a:extLst>
              </p:cNvPr>
              <p:cNvCxnSpPr>
                <a:cxnSpLocks/>
                <a:stCxn id="26" idx="7"/>
                <a:endCxn id="27" idx="3"/>
              </p:cNvCxnSpPr>
              <p:nvPr/>
            </p:nvCxnSpPr>
            <p:spPr>
              <a:xfrm flipV="1">
                <a:off x="2786000" y="3167171"/>
                <a:ext cx="509815" cy="1494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7BC31D2-FEEE-4E40-8673-E6FBD3557062}"/>
                  </a:ext>
                </a:extLst>
              </p:cNvPr>
              <p:cNvCxnSpPr>
                <a:cxnSpLocks/>
                <a:stCxn id="27" idx="0"/>
                <a:endCxn id="29" idx="4"/>
              </p:cNvCxnSpPr>
              <p:nvPr/>
            </p:nvCxnSpPr>
            <p:spPr>
              <a:xfrm flipV="1">
                <a:off x="3409094" y="2394013"/>
                <a:ext cx="101577" cy="4996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9F3334B-FCFF-4993-9F70-56F1A633BD43}"/>
                  </a:ext>
                </a:extLst>
              </p:cNvPr>
              <p:cNvCxnSpPr>
                <a:cxnSpLocks/>
                <a:stCxn id="26" idx="0"/>
                <a:endCxn id="23" idx="4"/>
              </p:cNvCxnSpPr>
              <p:nvPr/>
            </p:nvCxnSpPr>
            <p:spPr>
              <a:xfrm flipV="1">
                <a:off x="2672721" y="3197310"/>
                <a:ext cx="27447" cy="723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C974AA2C-6032-4849-BA74-F69B2CE84107}"/>
                  </a:ext>
                </a:extLst>
              </p:cNvPr>
              <p:cNvSpPr/>
              <p:nvPr/>
            </p:nvSpPr>
            <p:spPr>
              <a:xfrm>
                <a:off x="1859234" y="1828811"/>
                <a:ext cx="1921656" cy="944143"/>
              </a:xfrm>
              <a:custGeom>
                <a:avLst/>
                <a:gdLst>
                  <a:gd name="connsiteX0" fmla="*/ 0 w 2044557"/>
                  <a:gd name="connsiteY0" fmla="*/ 0 h 887865"/>
                  <a:gd name="connsiteX1" fmla="*/ 380143 w 2044557"/>
                  <a:gd name="connsiteY1" fmla="*/ 791110 h 887865"/>
                  <a:gd name="connsiteX2" fmla="*/ 1304818 w 2044557"/>
                  <a:gd name="connsiteY2" fmla="*/ 883578 h 887865"/>
                  <a:gd name="connsiteX3" fmla="*/ 2044557 w 2044557"/>
                  <a:gd name="connsiteY3" fmla="*/ 873304 h 88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557" h="887865">
                    <a:moveTo>
                      <a:pt x="0" y="0"/>
                    </a:moveTo>
                    <a:cubicBezTo>
                      <a:pt x="81336" y="321923"/>
                      <a:pt x="162673" y="643847"/>
                      <a:pt x="380143" y="791110"/>
                    </a:cubicBezTo>
                    <a:cubicBezTo>
                      <a:pt x="597613" y="938373"/>
                      <a:pt x="1027416" y="869879"/>
                      <a:pt x="1304818" y="883578"/>
                    </a:cubicBezTo>
                    <a:cubicBezTo>
                      <a:pt x="1582220" y="897277"/>
                      <a:pt x="1907568" y="868167"/>
                      <a:pt x="2044557" y="873304"/>
                    </a:cubicBezTo>
                  </a:path>
                </a:pathLst>
              </a:cu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33664106-59E5-4D0E-97C2-BB7BA3076369}"/>
                  </a:ext>
                </a:extLst>
              </p:cNvPr>
              <p:cNvSpPr/>
              <p:nvPr/>
            </p:nvSpPr>
            <p:spPr>
              <a:xfrm>
                <a:off x="977007" y="2902821"/>
                <a:ext cx="1623317" cy="991059"/>
              </a:xfrm>
              <a:custGeom>
                <a:avLst/>
                <a:gdLst>
                  <a:gd name="connsiteX0" fmla="*/ 0 w 1623317"/>
                  <a:gd name="connsiteY0" fmla="*/ 744480 h 991059"/>
                  <a:gd name="connsiteX1" fmla="*/ 791111 w 1623317"/>
                  <a:gd name="connsiteY1" fmla="*/ 86933 h 991059"/>
                  <a:gd name="connsiteX2" fmla="*/ 1140432 w 1623317"/>
                  <a:gd name="connsiteY2" fmla="*/ 56111 h 991059"/>
                  <a:gd name="connsiteX3" fmla="*/ 1438382 w 1623317"/>
                  <a:gd name="connsiteY3" fmla="*/ 538996 h 991059"/>
                  <a:gd name="connsiteX4" fmla="*/ 1623317 w 1623317"/>
                  <a:gd name="connsiteY4" fmla="*/ 991059 h 99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3317" h="991059">
                    <a:moveTo>
                      <a:pt x="0" y="744480"/>
                    </a:moveTo>
                    <a:cubicBezTo>
                      <a:pt x="300519" y="473070"/>
                      <a:pt x="601039" y="201661"/>
                      <a:pt x="791111" y="86933"/>
                    </a:cubicBezTo>
                    <a:cubicBezTo>
                      <a:pt x="981183" y="-27795"/>
                      <a:pt x="1032554" y="-19233"/>
                      <a:pt x="1140432" y="56111"/>
                    </a:cubicBezTo>
                    <a:cubicBezTo>
                      <a:pt x="1248310" y="131455"/>
                      <a:pt x="1357901" y="383171"/>
                      <a:pt x="1438382" y="538996"/>
                    </a:cubicBezTo>
                    <a:cubicBezTo>
                      <a:pt x="1518863" y="694821"/>
                      <a:pt x="1592495" y="922565"/>
                      <a:pt x="1623317" y="991059"/>
                    </a:cubicBezTo>
                  </a:path>
                </a:pathLst>
              </a:cu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6301FFE-9882-4C74-8DA9-A4658CAFE12A}"/>
                  </a:ext>
                </a:extLst>
              </p:cNvPr>
              <p:cNvSpPr/>
              <p:nvPr/>
            </p:nvSpPr>
            <p:spPr>
              <a:xfrm>
                <a:off x="2311642" y="2802623"/>
                <a:ext cx="1485320" cy="1088058"/>
              </a:xfrm>
              <a:custGeom>
                <a:avLst/>
                <a:gdLst>
                  <a:gd name="connsiteX0" fmla="*/ 396259 w 1485320"/>
                  <a:gd name="connsiteY0" fmla="*/ 1088058 h 1088058"/>
                  <a:gd name="connsiteX1" fmla="*/ 108583 w 1485320"/>
                  <a:gd name="connsiteY1" fmla="*/ 533253 h 1088058"/>
                  <a:gd name="connsiteX2" fmla="*/ 36664 w 1485320"/>
                  <a:gd name="connsiteY2" fmla="*/ 50368 h 1088058"/>
                  <a:gd name="connsiteX3" fmla="*/ 663387 w 1485320"/>
                  <a:gd name="connsiteY3" fmla="*/ 19546 h 1088058"/>
                  <a:gd name="connsiteX4" fmla="*/ 1485320 w 1485320"/>
                  <a:gd name="connsiteY4" fmla="*/ 91465 h 10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320" h="1088058">
                    <a:moveTo>
                      <a:pt x="396259" y="1088058"/>
                    </a:moveTo>
                    <a:cubicBezTo>
                      <a:pt x="282387" y="897129"/>
                      <a:pt x="168515" y="706201"/>
                      <a:pt x="108583" y="533253"/>
                    </a:cubicBezTo>
                    <a:cubicBezTo>
                      <a:pt x="48650" y="360305"/>
                      <a:pt x="-55803" y="135986"/>
                      <a:pt x="36664" y="50368"/>
                    </a:cubicBezTo>
                    <a:cubicBezTo>
                      <a:pt x="129131" y="-35250"/>
                      <a:pt x="421945" y="12697"/>
                      <a:pt x="663387" y="19546"/>
                    </a:cubicBezTo>
                    <a:cubicBezTo>
                      <a:pt x="904829" y="26395"/>
                      <a:pt x="1350044" y="70917"/>
                      <a:pt x="1485320" y="91465"/>
                    </a:cubicBezTo>
                  </a:path>
                </a:pathLst>
              </a:cu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TextBox 24">
                <a:extLst>
                  <a:ext uri="{FF2B5EF4-FFF2-40B4-BE49-F238E27FC236}">
                    <a16:creationId xmlns:a16="http://schemas.microsoft.com/office/drawing/2014/main" id="{948A2B11-D57D-49ED-96DF-1A1A883610BE}"/>
                  </a:ext>
                </a:extLst>
              </p:cNvPr>
              <p:cNvSpPr txBox="1"/>
              <p:nvPr/>
            </p:nvSpPr>
            <p:spPr>
              <a:xfrm>
                <a:off x="104567" y="2184311"/>
                <a:ext cx="111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/>
                  <a:t>Server 0</a:t>
                </a:r>
                <a:endParaRPr lang="zh-CN" altLang="en-US" sz="1600" b="1" dirty="0"/>
              </a:p>
            </p:txBody>
          </p:sp>
          <p:sp>
            <p:nvSpPr>
              <p:cNvPr id="128" name="TextBox 24">
                <a:extLst>
                  <a:ext uri="{FF2B5EF4-FFF2-40B4-BE49-F238E27FC236}">
                    <a16:creationId xmlns:a16="http://schemas.microsoft.com/office/drawing/2014/main" id="{5F91E77A-6050-4B2B-8026-F5B50947286F}"/>
                  </a:ext>
                </a:extLst>
              </p:cNvPr>
              <p:cNvSpPr txBox="1"/>
              <p:nvPr/>
            </p:nvSpPr>
            <p:spPr>
              <a:xfrm>
                <a:off x="1333389" y="3742166"/>
                <a:ext cx="9931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/>
                  <a:t>Server 1</a:t>
                </a:r>
                <a:endParaRPr lang="zh-CN" altLang="en-US" sz="1600" b="1" dirty="0"/>
              </a:p>
            </p:txBody>
          </p:sp>
          <p:sp>
            <p:nvSpPr>
              <p:cNvPr id="129" name="TextBox 24">
                <a:extLst>
                  <a:ext uri="{FF2B5EF4-FFF2-40B4-BE49-F238E27FC236}">
                    <a16:creationId xmlns:a16="http://schemas.microsoft.com/office/drawing/2014/main" id="{0D6A42E1-AAEB-472B-BBE6-261CE52733E5}"/>
                  </a:ext>
                </a:extLst>
              </p:cNvPr>
              <p:cNvSpPr txBox="1"/>
              <p:nvPr/>
            </p:nvSpPr>
            <p:spPr>
              <a:xfrm>
                <a:off x="2988323" y="1718972"/>
                <a:ext cx="1064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/>
                  <a:t>Server 3</a:t>
                </a:r>
                <a:endParaRPr lang="zh-CN" altLang="en-US" sz="1600" b="1" dirty="0"/>
              </a:p>
            </p:txBody>
          </p:sp>
          <p:sp>
            <p:nvSpPr>
              <p:cNvPr id="130" name="TextBox 24">
                <a:extLst>
                  <a:ext uri="{FF2B5EF4-FFF2-40B4-BE49-F238E27FC236}">
                    <a16:creationId xmlns:a16="http://schemas.microsoft.com/office/drawing/2014/main" id="{32F2F4EA-03AB-4E0A-94FF-13C2EAC14817}"/>
                  </a:ext>
                </a:extLst>
              </p:cNvPr>
              <p:cNvSpPr txBox="1"/>
              <p:nvPr/>
            </p:nvSpPr>
            <p:spPr>
              <a:xfrm>
                <a:off x="2949649" y="3308477"/>
                <a:ext cx="9931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/>
                  <a:t>Server 2</a:t>
                </a:r>
                <a:endParaRPr lang="zh-CN" altLang="en-US" sz="1600" b="1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827B1ED-8CA5-4C68-8B07-4394785C726D}"/>
                </a:ext>
              </a:extLst>
            </p:cNvPr>
            <p:cNvGrpSpPr/>
            <p:nvPr/>
          </p:nvGrpSpPr>
          <p:grpSpPr>
            <a:xfrm>
              <a:off x="5667063" y="1458688"/>
              <a:ext cx="2655005" cy="2605605"/>
              <a:chOff x="5955554" y="1422547"/>
              <a:chExt cx="2655005" cy="2605605"/>
            </a:xfrm>
          </p:grpSpPr>
          <p:sp>
            <p:nvSpPr>
              <p:cNvPr id="17" name="TextBox 24">
                <a:extLst>
                  <a:ext uri="{FF2B5EF4-FFF2-40B4-BE49-F238E27FC236}">
                    <a16:creationId xmlns:a16="http://schemas.microsoft.com/office/drawing/2014/main" id="{D2B91732-D17A-4BB5-9AA4-A4FF05671D1A}"/>
                  </a:ext>
                </a:extLst>
              </p:cNvPr>
              <p:cNvSpPr txBox="1"/>
              <p:nvPr/>
            </p:nvSpPr>
            <p:spPr>
              <a:xfrm>
                <a:off x="5955554" y="1422547"/>
                <a:ext cx="231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>
                    <a:solidFill>
                      <a:srgbClr val="C00000"/>
                    </a:solidFill>
                  </a:rPr>
                  <a:t>Distributed Training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2B0F15F-EF0A-4F66-BA70-83A289CBA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2002" y="1810723"/>
                <a:ext cx="2508557" cy="2217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953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32405F-F592-4D9D-A901-BE3C1CD1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3E9FE-DDCD-4401-87EA-C25149120FA9}"/>
              </a:ext>
            </a:extLst>
          </p:cNvPr>
          <p:cNvSpPr txBox="1"/>
          <p:nvPr/>
        </p:nvSpPr>
        <p:spPr>
          <a:xfrm>
            <a:off x="163537" y="853491"/>
            <a:ext cx="538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挑战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 邻域爆炸问题 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(SGD </a:t>
            </a:r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效率低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FC6D7D-8642-45EC-9D61-D383D76A2D0B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6DA80E8-8D80-4AFC-82B8-C3E5D96D8A06}"/>
              </a:ext>
            </a:extLst>
          </p:cNvPr>
          <p:cNvGrpSpPr/>
          <p:nvPr/>
        </p:nvGrpSpPr>
        <p:grpSpPr>
          <a:xfrm>
            <a:off x="428280" y="1427222"/>
            <a:ext cx="8287440" cy="2700000"/>
            <a:chOff x="453142" y="1445993"/>
            <a:chExt cx="8287440" cy="2700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8B16693-660A-42BD-BDBA-D5C106F0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582" y="1445993"/>
              <a:ext cx="4050000" cy="270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39C39F-9A39-4FA7-926D-FC86968E0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42" y="1445993"/>
              <a:ext cx="4050000" cy="270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783081-D220-49CB-AC08-0F06D0B4E648}"/>
              </a:ext>
            </a:extLst>
          </p:cNvPr>
          <p:cNvGrpSpPr/>
          <p:nvPr/>
        </p:nvGrpSpPr>
        <p:grpSpPr>
          <a:xfrm rot="16200000">
            <a:off x="6832217" y="4421938"/>
            <a:ext cx="1545806" cy="1828800"/>
            <a:chOff x="7017161" y="4131602"/>
            <a:chExt cx="1787791" cy="211508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E128AF2-812D-4765-85BD-53A5E848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343" y="4239592"/>
              <a:ext cx="1645974" cy="1878558"/>
            </a:xfrm>
            <a:prstGeom prst="rect">
              <a:avLst/>
            </a:prstGeom>
          </p:spPr>
        </p:pic>
        <p:sp>
          <p:nvSpPr>
            <p:cNvPr id="14" name="圆角矩形 17">
              <a:extLst>
                <a:ext uri="{FF2B5EF4-FFF2-40B4-BE49-F238E27FC236}">
                  <a16:creationId xmlns:a16="http://schemas.microsoft.com/office/drawing/2014/main" id="{A26C79FC-25A7-4321-B0D8-BC5E1E3E2525}"/>
                </a:ext>
              </a:extLst>
            </p:cNvPr>
            <p:cNvSpPr/>
            <p:nvPr/>
          </p:nvSpPr>
          <p:spPr>
            <a:xfrm>
              <a:off x="7017161" y="4131602"/>
              <a:ext cx="1787791" cy="2115086"/>
            </a:xfrm>
            <a:prstGeom prst="roundRect">
              <a:avLst/>
            </a:prstGeom>
            <a:noFill/>
            <a:ln w="19050">
              <a:solidFill>
                <a:srgbClr val="F6AB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23ED07CB-76A0-4AD9-AC3A-35925E98C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80" y="4674694"/>
            <a:ext cx="6148307" cy="13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C87FC0-D6E5-4D5A-9F2E-730058CAC4F3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背景与动机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D76AEE-E97D-4523-AD6F-B440D88059F2}"/>
              </a:ext>
            </a:extLst>
          </p:cNvPr>
          <p:cNvSpPr txBox="1"/>
          <p:nvPr/>
        </p:nvSpPr>
        <p:spPr>
          <a:xfrm>
            <a:off x="163537" y="853491"/>
            <a:ext cx="47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挑战</a:t>
            </a:r>
            <a:r>
              <a:rPr lang="en-US" altLang="zh-CN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3  Tranductive or Inductive</a:t>
            </a:r>
            <a:endParaRPr lang="zh-CN" altLang="en-US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EC7AE7-9D47-4E07-B4C6-0F961F58177B}"/>
              </a:ext>
            </a:extLst>
          </p:cNvPr>
          <p:cNvGrpSpPr/>
          <p:nvPr/>
        </p:nvGrpSpPr>
        <p:grpSpPr>
          <a:xfrm>
            <a:off x="507266" y="2021554"/>
            <a:ext cx="8129467" cy="4173105"/>
            <a:chOff x="507266" y="2021554"/>
            <a:chExt cx="8129467" cy="417310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E89E3D6-047A-4FA7-B849-F8B0AF7A6730}"/>
                </a:ext>
              </a:extLst>
            </p:cNvPr>
            <p:cNvGrpSpPr/>
            <p:nvPr/>
          </p:nvGrpSpPr>
          <p:grpSpPr>
            <a:xfrm>
              <a:off x="507266" y="2203149"/>
              <a:ext cx="8129467" cy="3991510"/>
              <a:chOff x="568958" y="2207252"/>
              <a:chExt cx="8129467" cy="399151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DE5B0E5-29F0-4373-868B-41CEF15CA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8253" y="2207252"/>
                <a:ext cx="4870172" cy="399151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DB54F59-DB41-442C-95AE-3D64500D7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958" y="2682851"/>
                <a:ext cx="2312133" cy="3515911"/>
              </a:xfrm>
              <a:prstGeom prst="rect">
                <a:avLst/>
              </a:prstGeom>
            </p:spPr>
          </p:pic>
          <p:sp>
            <p:nvSpPr>
              <p:cNvPr id="32" name="箭头: 右 31">
                <a:extLst>
                  <a:ext uri="{FF2B5EF4-FFF2-40B4-BE49-F238E27FC236}">
                    <a16:creationId xmlns:a16="http://schemas.microsoft.com/office/drawing/2014/main" id="{6384FA38-E8CA-4733-BBEF-6155E1300F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88253" y="4023007"/>
                <a:ext cx="540000" cy="360000"/>
              </a:xfrm>
              <a:prstGeom prst="rightArrow">
                <a:avLst/>
              </a:prstGeom>
              <a:solidFill>
                <a:srgbClr val="F6AB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0CEE70C-0B69-45EF-918F-D1750510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268" y="2021554"/>
              <a:ext cx="2312132" cy="591311"/>
            </a:xfrm>
            <a:prstGeom prst="rect">
              <a:avLst/>
            </a:prstGeom>
          </p:spPr>
        </p:pic>
      </p:grp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B1058749-AFE5-4318-8D1A-8878593536AC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[1] Rex Ying, et al. Graph Convolutional Neural Networks for Web-Scale Recommender Systems. KDD, 2018. </a:t>
            </a:r>
          </a:p>
          <a:p>
            <a:pPr algn="l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5396CE-1700-4B2B-AF9E-B350A9ADFE6E}"/>
              </a:ext>
            </a:extLst>
          </p:cNvPr>
          <p:cNvSpPr/>
          <p:nvPr/>
        </p:nvSpPr>
        <p:spPr>
          <a:xfrm>
            <a:off x="295981" y="1402761"/>
            <a:ext cx="766452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C00000"/>
                </a:solidFill>
                <a:latin typeface="Calibri" panose="020F0502020204030204" pitchFamily="34" charset="0"/>
              </a:rPr>
              <a:t>PinSAGE[1]		</a:t>
            </a:r>
            <a:r>
              <a:rPr lang="en-US" altLang="zh-CN">
                <a:solidFill>
                  <a:srgbClr val="502208"/>
                </a:solidFill>
                <a:latin typeface="Calibri" panose="020F0502020204030204" pitchFamily="34" charset="0"/>
              </a:rPr>
              <a:t>2-layer GCN + 7.5billion nodes = </a:t>
            </a:r>
            <a:r>
              <a:rPr lang="en-US" altLang="zh-CN" b="1">
                <a:solidFill>
                  <a:srgbClr val="502208"/>
                </a:solidFill>
                <a:latin typeface="Calibri" panose="020F0502020204030204" pitchFamily="34" charset="0"/>
              </a:rPr>
              <a:t>3 days on 16-GPU cluster</a:t>
            </a:r>
          </a:p>
        </p:txBody>
      </p:sp>
    </p:spTree>
    <p:extLst>
      <p:ext uri="{BB962C8B-B14F-4D97-AF65-F5344CB8AC3E}">
        <p14:creationId xmlns:p14="http://schemas.microsoft.com/office/powerpoint/2010/main" val="71663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9114F8-C892-46BB-81C4-142E2F1A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52A608-297A-4C14-8CEB-9967D752A444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采样训练方法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AD0FFF-02A4-40A8-BF08-C11F15795D78}"/>
              </a:ext>
            </a:extLst>
          </p:cNvPr>
          <p:cNvSpPr txBox="1"/>
          <p:nvPr/>
        </p:nvSpPr>
        <p:spPr>
          <a:xfrm>
            <a:off x="163537" y="853491"/>
            <a:ext cx="425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B2D0B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基于采样的图表示学习方法</a:t>
            </a:r>
            <a:endParaRPr lang="en-US" altLang="zh-CN" sz="2400" b="1">
              <a:solidFill>
                <a:srgbClr val="6B2D0B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0D6781-E17A-492E-87E8-1198C65BD2A4}"/>
              </a:ext>
            </a:extLst>
          </p:cNvPr>
          <p:cNvGrpSpPr/>
          <p:nvPr/>
        </p:nvGrpSpPr>
        <p:grpSpPr>
          <a:xfrm>
            <a:off x="538940" y="2915111"/>
            <a:ext cx="8066119" cy="3197884"/>
            <a:chOff x="556055" y="1917914"/>
            <a:chExt cx="8066119" cy="319788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8808466-1B63-4831-8C3E-E1F32E7ED4EB}"/>
                </a:ext>
              </a:extLst>
            </p:cNvPr>
            <p:cNvGrpSpPr/>
            <p:nvPr/>
          </p:nvGrpSpPr>
          <p:grpSpPr>
            <a:xfrm>
              <a:off x="587050" y="2259757"/>
              <a:ext cx="8000895" cy="2505715"/>
              <a:chOff x="587050" y="2259757"/>
              <a:chExt cx="8000895" cy="250571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B134BE9-D6CB-4CB5-B296-87ACDBB96C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39" b="5917"/>
              <a:stretch/>
            </p:blipFill>
            <p:spPr>
              <a:xfrm>
                <a:off x="587050" y="2375738"/>
                <a:ext cx="7969899" cy="2389734"/>
              </a:xfrm>
              <a:prstGeom prst="rect">
                <a:avLst/>
              </a:prstGeom>
            </p:spPr>
          </p:pic>
          <p:sp>
            <p:nvSpPr>
              <p:cNvPr id="9" name="圆角矩形 17">
                <a:extLst>
                  <a:ext uri="{FF2B5EF4-FFF2-40B4-BE49-F238E27FC236}">
                    <a16:creationId xmlns:a16="http://schemas.microsoft.com/office/drawing/2014/main" id="{3183B034-87B7-4463-8889-FB42755F60C3}"/>
                  </a:ext>
                </a:extLst>
              </p:cNvPr>
              <p:cNvSpPr/>
              <p:nvPr/>
            </p:nvSpPr>
            <p:spPr>
              <a:xfrm>
                <a:off x="6934841" y="2259757"/>
                <a:ext cx="1653104" cy="1433072"/>
              </a:xfrm>
              <a:prstGeom prst="roundRect">
                <a:avLst/>
              </a:prstGeom>
              <a:noFill/>
              <a:ln w="19050">
                <a:solidFill>
                  <a:srgbClr val="F6AB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0B2E6397-1C60-4AB1-B84A-93D1277CFE59}"/>
                </a:ext>
              </a:extLst>
            </p:cNvPr>
            <p:cNvSpPr txBox="1"/>
            <p:nvPr/>
          </p:nvSpPr>
          <p:spPr>
            <a:xfrm>
              <a:off x="556055" y="194841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NeurIPS 17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1AB9491D-3FE6-4E27-A0EF-1074D495A351}"/>
                </a:ext>
              </a:extLst>
            </p:cNvPr>
            <p:cNvSpPr txBox="1"/>
            <p:nvPr/>
          </p:nvSpPr>
          <p:spPr>
            <a:xfrm>
              <a:off x="1855329" y="474646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ICLR 18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922367AA-987D-4C10-9B08-755EE98F0151}"/>
                </a:ext>
              </a:extLst>
            </p:cNvPr>
            <p:cNvSpPr txBox="1"/>
            <p:nvPr/>
          </p:nvSpPr>
          <p:spPr>
            <a:xfrm>
              <a:off x="2701147" y="194841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ICML 18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3AC9DB5E-5BC7-4298-B168-F0E91D166839}"/>
                </a:ext>
              </a:extLst>
            </p:cNvPr>
            <p:cNvSpPr txBox="1"/>
            <p:nvPr/>
          </p:nvSpPr>
          <p:spPr>
            <a:xfrm>
              <a:off x="3845547" y="474646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NeurIPS 19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BF874ACF-959A-470C-A2B8-99DB9A20581E}"/>
                </a:ext>
              </a:extLst>
            </p:cNvPr>
            <p:cNvSpPr txBox="1"/>
            <p:nvPr/>
          </p:nvSpPr>
          <p:spPr>
            <a:xfrm>
              <a:off x="5990103" y="474646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KDD 19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94E6D78A-B5F1-43D5-98C2-5117E9C3CED6}"/>
                </a:ext>
              </a:extLst>
            </p:cNvPr>
            <p:cNvSpPr txBox="1"/>
            <p:nvPr/>
          </p:nvSpPr>
          <p:spPr>
            <a:xfrm>
              <a:off x="6900611" y="1917914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ICLR 20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FBA3D57-5242-4715-BB84-6C42F073E51A}"/>
                </a:ext>
              </a:extLst>
            </p:cNvPr>
            <p:cNvSpPr txBox="1"/>
            <p:nvPr/>
          </p:nvSpPr>
          <p:spPr>
            <a:xfrm>
              <a:off x="4721292" y="1948416"/>
              <a:ext cx="172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6B2D0B"/>
                  </a:solidFill>
                </a:rPr>
                <a:t>IPDPS 19</a:t>
              </a:r>
              <a:endParaRPr lang="zh-CN" altLang="en-US" b="1" dirty="0">
                <a:solidFill>
                  <a:srgbClr val="6B2D0B"/>
                </a:solidFill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9ECE138-AD35-4757-A2BE-9C394EA0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39" y="1341692"/>
            <a:ext cx="6122475" cy="15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0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5389</TotalTime>
  <Words>1347</Words>
  <Application>Microsoft Office PowerPoint</Application>
  <PresentationFormat>全屏显示(4:3)</PresentationFormat>
  <Paragraphs>243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王宇晨</cp:lastModifiedBy>
  <cp:revision>639</cp:revision>
  <dcterms:created xsi:type="dcterms:W3CDTF">2021-05-16T02:35:10Z</dcterms:created>
  <dcterms:modified xsi:type="dcterms:W3CDTF">2021-07-01T09:21:25Z</dcterms:modified>
</cp:coreProperties>
</file>